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3" r:id="rId5"/>
    <p:sldId id="292" r:id="rId6"/>
    <p:sldId id="284" r:id="rId7"/>
    <p:sldId id="295" r:id="rId8"/>
    <p:sldId id="294" r:id="rId9"/>
    <p:sldId id="259" r:id="rId10"/>
    <p:sldId id="266" r:id="rId11"/>
    <p:sldId id="278" r:id="rId12"/>
    <p:sldId id="296" r:id="rId13"/>
    <p:sldId id="287" r:id="rId14"/>
    <p:sldId id="297" r:id="rId15"/>
    <p:sldId id="279" r:id="rId1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85794" autoAdjust="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0B8414-E46D-4BC4-84F9-60DA0AA96099}" type="datetime1">
              <a:rPr lang="pt-BR" smtClean="0"/>
              <a:pPr rtl="0"/>
              <a:t>12/01/2021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62C30-FBA0-4035-ADBC-22CA231D8FDE}" type="datetime1">
              <a:rPr lang="pt-BR" noProof="0" smtClean="0"/>
              <a:pPr rtl="0"/>
              <a:t>12/01/2021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pPr rtl="0"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101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325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pPr rtl="0"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325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pPr rtl="0"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888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pPr rtl="0"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8884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FDDBACE-0F8F-43FD-98F0-DEE13552DADA}" type="slidenum">
              <a:rPr lang="pt-BR" smtClean="0"/>
              <a:pPr rtl="0"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425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/>
              <a:t>Inserir ou arrastar e soltar </a:t>
            </a:r>
            <a:br>
              <a:rPr lang="pt-BR" noProof="0"/>
            </a:br>
            <a:r>
              <a:rPr lang="pt-BR" noProof="0"/>
              <a:t>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=""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Espaço Reservado para Texto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6" name="Seta: para a direita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9" name="Seta: para a direita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39" name="Espaço Reservado para Texto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=""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9" name="Forma livre: Forma 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1" name="Espaço Reservado para Texto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7" name="Espaço Reservado para Texto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2 com imagem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Obrigado </a:t>
            </a:r>
            <a:br>
              <a:rPr lang="pt-BR" noProof="0"/>
            </a:br>
            <a:r>
              <a:rPr lang="pt-BR" noProof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=""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Insira ou arraste e solte sua foto</a:t>
            </a:r>
          </a:p>
        </p:txBody>
      </p:sp>
    </p:spTree>
    <p:extLst>
      <p:ext uri="{BB962C8B-B14F-4D97-AF65-F5344CB8AC3E}">
        <p14:creationId xmlns=""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1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1" name="Forma livre: Forma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76" name="Forma livre: Forma 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143" name="Forma livre: Forma 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63" name="Forma livre: Forma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7" name="Forma livre: Forma 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2" name="Forma livre: Forma 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74" name="Forma livre: Forma 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9" name="Título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13" name="Forma livre: Forma 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/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38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9E6E6E27-5DEC-480B-9C58-48090B44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CD55-0B63-4F92-9676-BBEDAB51DFCF}" type="datetimeFigureOut">
              <a:rPr lang="pt-BR" smtClean="0"/>
              <a:pPr/>
              <a:t>12/01/2021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FAF316FE-7BC0-4349-A580-27AB7D52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3CC8297-2AFF-4912-933A-226884F1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E039-941B-4152-B609-F42D3FD4B98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4305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4" name="Forma livre: Forma 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5" name="Forma livre: Forma 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6" name="Espaço Reservado para Texto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=""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0" name="Forma livre: Forma 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7" name="Forma livre: Forma 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44" name="Imagem 43">
            <a:extLst>
              <a:ext uri="{FF2B5EF4-FFF2-40B4-BE49-F238E27FC236}">
                <a16:creationId xmlns=""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,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pt-BR" noProof="0">
              <a:solidFill>
                <a:schemeClr val="tx1"/>
              </a:solidFill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9" name="Forma livre: Forma 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0" name="Forma livre: Forma 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41" name="Forma livre: Forma 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51" name="Título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=""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1" name="Forma livre: Forma 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=""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Insira ou arraste e solte o design da tela aqui</a:t>
            </a:r>
          </a:p>
        </p:txBody>
      </p:sp>
    </p:spTree>
    <p:extLst>
      <p:ext uri="{BB962C8B-B14F-4D97-AF65-F5344CB8AC3E}">
        <p14:creationId xmlns=""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3" name="Espaço Reservado para Texto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Forma livre: Forma 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8" name="Espaço Reservado para Texto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noProof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6" name="Espaço Reservado para Texto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pt-BR" noProof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noProof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2" r:id="rId26"/>
    <p:sldLayoutId id="214748368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hcp.github.io/cpa2018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cpa.ufrpe.br/br/relatorio-de-autoavaliacao-institucional" TargetMode="External"/><Relationship Id="rId5" Type="http://schemas.openxmlformats.org/officeDocument/2006/relationships/hyperlink" Target="https://jhcp.github.io/cpa2020/" TargetMode="External"/><Relationship Id="rId4" Type="http://schemas.openxmlformats.org/officeDocument/2006/relationships/hyperlink" Target="https://jhcp.github.io/cpa2019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046" y="4801874"/>
            <a:ext cx="5303109" cy="1366346"/>
          </a:xfrm>
        </p:spPr>
        <p:txBody>
          <a:bodyPr rtlCol="0"/>
          <a:lstStyle/>
          <a:p>
            <a:pPr marL="343080" indent="-342360" algn="ctr">
              <a:lnSpc>
                <a:spcPct val="100000"/>
              </a:lnSpc>
            </a:pPr>
            <a:r>
              <a:rPr lang="pt-BR" sz="2800" spc="-1" dirty="0">
                <a:latin typeface="+mn-lt"/>
              </a:rPr>
              <a:t/>
            </a:r>
            <a:br>
              <a:rPr lang="pt-BR" sz="2800" spc="-1" dirty="0">
                <a:latin typeface="+mn-lt"/>
              </a:rPr>
            </a:br>
            <a:r>
              <a:rPr lang="pt-BR" sz="2800" spc="-1" dirty="0">
                <a:latin typeface="+mn-lt"/>
              </a:rPr>
              <a:t>RELATO INSTITUCIONAL (RI)</a:t>
            </a:r>
            <a:br>
              <a:rPr lang="pt-BR" sz="2800" spc="-1" dirty="0">
                <a:latin typeface="+mn-lt"/>
              </a:rPr>
            </a:br>
            <a:r>
              <a:rPr lang="pt-BR" sz="2800" spc="-1" dirty="0">
                <a:latin typeface="+mn-lt"/>
              </a:rPr>
              <a:t>Nota Técnica nº 62/2014</a:t>
            </a:r>
            <a:r>
              <a:rPr lang="pt-BR" b="0" spc="-1" dirty="0">
                <a:latin typeface="Arial"/>
              </a:rPr>
              <a:t/>
            </a:r>
            <a:br>
              <a:rPr lang="pt-BR" b="0" spc="-1" dirty="0">
                <a:latin typeface="Arial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7120" y="6333531"/>
            <a:ext cx="3319035" cy="372070"/>
          </a:xfrm>
        </p:spPr>
        <p:txBody>
          <a:bodyPr rtlCol="0"/>
          <a:lstStyle/>
          <a:p>
            <a:pPr rtl="0"/>
            <a:r>
              <a:rPr lang="pt-BR" noProof="1" smtClean="0"/>
              <a:t>12 de janeiro de 2020</a:t>
            </a:r>
            <a:endParaRPr lang="pt-BR" noProof="1"/>
          </a:p>
          <a:p>
            <a:pPr rtl="0"/>
            <a:endParaRPr lang="pt-BR" dirty="0"/>
          </a:p>
        </p:txBody>
      </p:sp>
      <p:pic>
        <p:nvPicPr>
          <p:cNvPr id="7" name="Espaço Reservado para Imagem 6" descr="Uma imagem contendo desenho, comida&#10;&#10;Descrição gerada automaticamente">
            <a:extLst>
              <a:ext uri="{FF2B5EF4-FFF2-40B4-BE49-F238E27FC236}">
                <a16:creationId xmlns="" xmlns:a16="http://schemas.microsoft.com/office/drawing/2014/main" id="{BF9BD851-67F5-4FF6-9A3D-E2BC3898F6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13" b="2113"/>
          <a:stretch>
            <a:fillRect/>
          </a:stretch>
        </p:blipFill>
        <p:spPr>
          <a:xfrm>
            <a:off x="1142512" y="848139"/>
            <a:ext cx="5039333" cy="5167148"/>
          </a:xfr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539F4CE-C0A3-43D9-B0D7-21AB708D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175" y="0"/>
            <a:ext cx="2098825" cy="28477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5D989E5C-A9D7-4D4D-B54D-C7A2BB8A52AB}"/>
              </a:ext>
            </a:extLst>
          </p:cNvPr>
          <p:cNvSpPr txBox="1"/>
          <p:nvPr/>
        </p:nvSpPr>
        <p:spPr>
          <a:xfrm>
            <a:off x="6756400" y="2897403"/>
            <a:ext cx="543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-1" dirty="0">
                <a:solidFill>
                  <a:schemeClr val="bg1"/>
                </a:solidFill>
              </a:rPr>
              <a:t>COMISSÃO PRÓPRIA </a:t>
            </a:r>
          </a:p>
          <a:p>
            <a:pPr algn="ctr"/>
            <a:r>
              <a:rPr lang="pt-BR" sz="3600" b="1" spc="-1" dirty="0">
                <a:solidFill>
                  <a:schemeClr val="bg1"/>
                </a:solidFill>
              </a:rPr>
              <a:t>DE AVALIAÇÃO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24" y="279356"/>
            <a:ext cx="4793714" cy="1366579"/>
          </a:xfrm>
        </p:spPr>
        <p:txBody>
          <a:bodyPr rtlCol="0"/>
          <a:lstStyle/>
          <a:p>
            <a:pPr rtl="0"/>
            <a:r>
              <a:rPr lang="pt-BR" sz="4000" noProof="1">
                <a:latin typeface="+mn-lt"/>
              </a:rPr>
              <a:t>Relato Institucional da UFRPE 2019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1" smtClean="0"/>
              <a:pPr algn="ctr" rtl="0"/>
              <a:t>10</a:t>
            </a:fld>
            <a:endParaRPr lang="pt-BR" noProof="1"/>
          </a:p>
        </p:txBody>
      </p:sp>
      <p:sp>
        <p:nvSpPr>
          <p:cNvPr id="6" name="Oval 5" descr="Pano de fundo de logotipo">
            <a:extLst>
              <a:ext uri="{FF2B5EF4-FFF2-40B4-BE49-F238E27FC236}">
                <a16:creationId xmlns=""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540240" y="-152400"/>
            <a:ext cx="2722880" cy="263144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b="1" noProof="1"/>
              <a:t>Conceito 5 no recredenciamento da EAD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84E2C5D-6D15-40BB-9923-93BCD5C54687}"/>
              </a:ext>
            </a:extLst>
          </p:cNvPr>
          <p:cNvSpPr txBox="1"/>
          <p:nvPr/>
        </p:nvSpPr>
        <p:spPr>
          <a:xfrm>
            <a:off x="694795" y="1650185"/>
            <a:ext cx="58380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Conceito 5 no recredenciamento da EAD;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FRAGILIDADES</a:t>
            </a:r>
            <a:r>
              <a:rPr lang="pt-BR" sz="20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Ausência de um plano de melhorias a partir da autoavaliação;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Dificuldade de apresentação de processos de gestão no nível institucional;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Dificuldade de mensurar o alcance dos objetivos do PDI;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Dificuldade de apresentar a evolução institucional: avaliação, planejamento e gestão.</a:t>
            </a:r>
          </a:p>
          <a:p>
            <a:pPr marL="285750" indent="-285750"/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0" name="Espaço Reservado para Imagem 9" descr="Uma imagem contendo telefone, cd&#10;&#10;Descrição gerada automaticamente">
            <a:extLst>
              <a:ext uri="{FF2B5EF4-FFF2-40B4-BE49-F238E27FC236}">
                <a16:creationId xmlns="" xmlns:a16="http://schemas.microsoft.com/office/drawing/2014/main" id="{0BD11EE7-DB20-4A13-973F-74190DD67D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80" r="128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74931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3" y="214041"/>
            <a:ext cx="7588217" cy="1366579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3200" noProof="1" smtClean="0">
                <a:latin typeface="+mn-lt"/>
              </a:rPr>
              <a:t>Onde encontrar os resultados da autoavaliação institucional da UFRPE?</a:t>
            </a:r>
            <a:endParaRPr lang="pt-BR" sz="3200" noProof="1">
              <a:latin typeface="+mn-lt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1" smtClean="0"/>
              <a:pPr algn="ctr" rtl="0"/>
              <a:t>11</a:t>
            </a:fld>
            <a:endParaRPr lang="pt-BR" noProof="1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84E2C5D-6D15-40BB-9923-93BCD5C54687}"/>
              </a:ext>
            </a:extLst>
          </p:cNvPr>
          <p:cNvSpPr txBox="1"/>
          <p:nvPr/>
        </p:nvSpPr>
        <p:spPr>
          <a:xfrm>
            <a:off x="694795" y="1650185"/>
            <a:ext cx="58380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Relatórios 2018 a 2020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</a:rPr>
              <a:t>Relatórios sintéticos:</a:t>
            </a:r>
          </a:p>
          <a:p>
            <a:pPr marL="285750" indent="-285750"/>
            <a:r>
              <a:rPr lang="pt-BR" sz="2000" dirty="0" smtClean="0">
                <a:solidFill>
                  <a:schemeClr val="bg1"/>
                </a:solidFill>
                <a:hlinkClick r:id="rId3"/>
              </a:rPr>
              <a:t>https://jhcp.github.io/cpa2018/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pt-BR" sz="2000" dirty="0" smtClean="0">
                <a:solidFill>
                  <a:schemeClr val="bg1"/>
                </a:solidFill>
                <a:hlinkClick r:id="rId4"/>
              </a:rPr>
              <a:t>https://jhcp.github.io/cpa2019/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pt-BR" sz="2000" dirty="0" smtClean="0">
                <a:solidFill>
                  <a:schemeClr val="bg1"/>
                </a:solidFill>
                <a:hlinkClick r:id="rId5"/>
              </a:rPr>
              <a:t>https://jhcp.github.io/cpa2020/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/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</a:rPr>
              <a:t>Relatórios analítico-propositivos:</a:t>
            </a:r>
          </a:p>
          <a:p>
            <a:pPr marL="285750" indent="-285750"/>
            <a:r>
              <a:rPr lang="pt-BR" sz="2000" dirty="0" smtClean="0">
                <a:solidFill>
                  <a:schemeClr val="bg1"/>
                </a:solidFill>
                <a:hlinkClick r:id="rId6"/>
              </a:rPr>
              <a:t>http://www.cpa.ufrpe.br/br/relatorio-de-autoavaliacao-institucional</a:t>
            </a:r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/>
            <a:endParaRPr lang="pt-BR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4" name="Espaço Reservado para Imagem 13" descr="Capa 2 relatório.jpeg"/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t="12517" b="12517"/>
          <a:stretch>
            <a:fillRect/>
          </a:stretch>
        </p:blipFill>
        <p:spPr>
          <a:xfrm>
            <a:off x="6992034" y="1251052"/>
            <a:ext cx="4290933" cy="4404388"/>
          </a:xfrm>
        </p:spPr>
      </p:pic>
    </p:spTree>
    <p:extLst>
      <p:ext uri="{BB962C8B-B14F-4D97-AF65-F5344CB8AC3E}">
        <p14:creationId xmlns="" xmlns:p14="http://schemas.microsoft.com/office/powerpoint/2010/main" val="74931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=""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</p:spPr>
        <p:txBody>
          <a:bodyPr rtlCol="0"/>
          <a:lstStyle/>
          <a:p>
            <a:pPr rtl="0"/>
            <a:fld id="{B67B645E-C5E5-4727-B977-D372A0AA71D9}" type="slidenum">
              <a:rPr lang="pt-BR" noProof="1" dirty="0" smtClean="0"/>
              <a:pPr rtl="0"/>
              <a:t>12</a:t>
            </a:fld>
            <a:endParaRPr lang="pt-BR" noProof="1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65727" y="2787019"/>
            <a:ext cx="3863221" cy="720000"/>
          </a:xfrm>
        </p:spPr>
        <p:txBody>
          <a:bodyPr rtlCol="0"/>
          <a:lstStyle/>
          <a:p>
            <a:pPr rtl="0"/>
            <a:r>
              <a:rPr lang="pt-BR" noProof="1">
                <a:latin typeface="+mn-lt"/>
              </a:rPr>
              <a:t>Obrigada!!</a:t>
            </a:r>
          </a:p>
        </p:txBody>
      </p:sp>
      <p:pic>
        <p:nvPicPr>
          <p:cNvPr id="13" name="Imagem 1">
            <a:extLst>
              <a:ext uri="{FF2B5EF4-FFF2-40B4-BE49-F238E27FC236}">
                <a16:creationId xmlns="" xmlns:a16="http://schemas.microsoft.com/office/drawing/2014/main" id="{9C161741-82C7-4316-B48C-4C5D9E7D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31" y="1190227"/>
            <a:ext cx="15621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>
            <a:extLst>
              <a:ext uri="{FF2B5EF4-FFF2-40B4-BE49-F238E27FC236}">
                <a16:creationId xmlns="" xmlns:a16="http://schemas.microsoft.com/office/drawing/2014/main" id="{43239F72-0C1D-433C-AFC8-B210FBD72BA8}"/>
              </a:ext>
            </a:extLst>
          </p:cNvPr>
          <p:cNvSpPr txBox="1">
            <a:spLocks noGrp="1"/>
          </p:cNvSpPr>
          <p:nvPr>
            <p:ph idx="13"/>
          </p:nvPr>
        </p:nvSpPr>
        <p:spPr bwMode="auto">
          <a:xfrm>
            <a:off x="113747" y="3263459"/>
            <a:ext cx="5001591" cy="4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4290" rIns="68580" bIns="34290"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ts val="600"/>
              </a:spcAft>
              <a:buClr>
                <a:srgbClr val="1B9538"/>
              </a:buClr>
              <a:buNone/>
            </a:pPr>
            <a:r>
              <a:rPr lang="pt-BR" altLang="pt-BR" sz="3200" b="1" dirty="0">
                <a:solidFill>
                  <a:schemeClr val="tx2"/>
                </a:solidFill>
                <a:latin typeface="Segoe Print" panose="02000600000000000000" pitchFamily="2" charset="0"/>
                <a:cs typeface="Tahoma" panose="020B0604030504040204" pitchFamily="34" charset="0"/>
              </a:rPr>
              <a:t>Contatos com a CPA!</a:t>
            </a:r>
          </a:p>
        </p:txBody>
      </p:sp>
      <p:pic>
        <p:nvPicPr>
          <p:cNvPr id="16" name="Gráfico 15" descr="Receptor">
            <a:extLst>
              <a:ext uri="{FF2B5EF4-FFF2-40B4-BE49-F238E27FC236}">
                <a16:creationId xmlns="" xmlns:a16="http://schemas.microsoft.com/office/drawing/2014/main" id="{F6C4F994-5137-4132-86F8-9EE5925E9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190" y="3965713"/>
            <a:ext cx="483705" cy="487826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="" xmlns:a16="http://schemas.microsoft.com/office/drawing/2014/main" id="{2E888A13-5D90-4D3A-8411-555A185A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5" y="3965713"/>
            <a:ext cx="5791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pt-BR" altLang="pt-BR" sz="2800" b="1" dirty="0">
                <a:solidFill>
                  <a:schemeClr val="tx2"/>
                </a:solidFill>
              </a:rPr>
              <a:t>(81) 3320-6059</a:t>
            </a:r>
          </a:p>
        </p:txBody>
      </p:sp>
      <p:pic>
        <p:nvPicPr>
          <p:cNvPr id="19" name="Gráfico 18" descr="Email">
            <a:extLst>
              <a:ext uri="{FF2B5EF4-FFF2-40B4-BE49-F238E27FC236}">
                <a16:creationId xmlns="" xmlns:a16="http://schemas.microsoft.com/office/drawing/2014/main" id="{B8A54615-617D-4035-9045-D091D87F8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571" y="4453539"/>
            <a:ext cx="561325" cy="582287"/>
          </a:xfrm>
          <a:prstGeom prst="rect">
            <a:avLst/>
          </a:prstGeom>
        </p:spPr>
      </p:pic>
      <p:sp>
        <p:nvSpPr>
          <p:cNvPr id="20" name="CaixaDeTexto 8">
            <a:extLst>
              <a:ext uri="{FF2B5EF4-FFF2-40B4-BE49-F238E27FC236}">
                <a16:creationId xmlns="" xmlns:a16="http://schemas.microsoft.com/office/drawing/2014/main" id="{ED3B3E10-1A3A-462C-97DE-8E22689C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14" y="4511951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pt-BR" altLang="pt-BR" sz="2800" b="1" dirty="0">
                <a:solidFill>
                  <a:schemeClr val="tx2"/>
                </a:solidFill>
              </a:rPr>
              <a:t>cpa.proplan@ufrpe.br</a:t>
            </a:r>
            <a:endParaRPr lang="pt-BR" altLang="pt-BR" dirty="0"/>
          </a:p>
        </p:txBody>
      </p:sp>
      <p:pic>
        <p:nvPicPr>
          <p:cNvPr id="22" name="Gráfico 21" descr="Internet">
            <a:extLst>
              <a:ext uri="{FF2B5EF4-FFF2-40B4-BE49-F238E27FC236}">
                <a16:creationId xmlns="" xmlns:a16="http://schemas.microsoft.com/office/drawing/2014/main" id="{E6DBB2DC-6252-4C4C-95B8-A7E5C2784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515" y="5094238"/>
            <a:ext cx="699053" cy="675861"/>
          </a:xfrm>
          <a:prstGeom prst="rect">
            <a:avLst/>
          </a:prstGeom>
        </p:spPr>
      </p:pic>
      <p:sp>
        <p:nvSpPr>
          <p:cNvPr id="23" name="CaixaDeTexto 15">
            <a:extLst>
              <a:ext uri="{FF2B5EF4-FFF2-40B4-BE49-F238E27FC236}">
                <a16:creationId xmlns="" xmlns:a16="http://schemas.microsoft.com/office/drawing/2014/main" id="{1D0B4CA5-0C3F-492E-9EFA-8DB93B73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31" y="509423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pt-BR" altLang="pt-BR" sz="2800" b="1" dirty="0">
                <a:solidFill>
                  <a:schemeClr val="tx2"/>
                </a:solidFill>
              </a:rPr>
              <a:t>cpa.ufrpe.br</a:t>
            </a:r>
            <a:endParaRPr lang="pt-BR" altLang="pt-BR" dirty="0"/>
          </a:p>
        </p:txBody>
      </p:sp>
      <p:pic>
        <p:nvPicPr>
          <p:cNvPr id="25" name="Gráfico 24" descr="Câmera">
            <a:extLst>
              <a:ext uri="{FF2B5EF4-FFF2-40B4-BE49-F238E27FC236}">
                <a16:creationId xmlns="" xmlns:a16="http://schemas.microsoft.com/office/drawing/2014/main" id="{2165020D-9163-4C70-9FF3-3BDD351C2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6514" y="5696625"/>
            <a:ext cx="699053" cy="675861"/>
          </a:xfrm>
          <a:prstGeom prst="rect">
            <a:avLst/>
          </a:prstGeom>
        </p:spPr>
      </p:pic>
      <p:sp>
        <p:nvSpPr>
          <p:cNvPr id="26" name="CaixaDeTexto 16">
            <a:extLst>
              <a:ext uri="{FF2B5EF4-FFF2-40B4-BE49-F238E27FC236}">
                <a16:creationId xmlns="" xmlns:a16="http://schemas.microsoft.com/office/drawing/2014/main" id="{013C67A3-B62B-47BF-8AB0-F0C373F0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399" y="5759612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pt-BR" altLang="pt-BR" sz="2800" b="1" dirty="0">
                <a:solidFill>
                  <a:schemeClr val="tx2"/>
                </a:solidFill>
              </a:rPr>
              <a:t>@</a:t>
            </a:r>
            <a:r>
              <a:rPr lang="pt-BR" altLang="pt-BR" sz="2800" b="1" dirty="0" err="1">
                <a:solidFill>
                  <a:schemeClr val="tx2"/>
                </a:solidFill>
              </a:rPr>
              <a:t>cpaufrpe</a:t>
            </a:r>
            <a:endParaRPr lang="pt-BR" altLang="pt-BR" dirty="0"/>
          </a:p>
        </p:txBody>
      </p:sp>
      <p:pic>
        <p:nvPicPr>
          <p:cNvPr id="7" name="Espaço Reservado para Imagem 6" descr="Grupo de pessoas em pé lado a lado&#10;&#10;Descrição gerada automaticamente">
            <a:extLst>
              <a:ext uri="{FF2B5EF4-FFF2-40B4-BE49-F238E27FC236}">
                <a16:creationId xmlns="" xmlns:a16="http://schemas.microsoft.com/office/drawing/2014/main" id="{1A031666-A31B-4F7D-B9F3-DA0CA405F3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/>
          <a:srcRect l="13354" r="1335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19024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o Número do Slide 24">
            <a:extLst>
              <a:ext uri="{FF2B5EF4-FFF2-40B4-BE49-F238E27FC236}">
                <a16:creationId xmlns=""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pt-BR" smtClean="0"/>
              <a:pPr rtl="0"/>
              <a:t>2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305040" y="4380020"/>
            <a:ext cx="4711908" cy="720000"/>
          </a:xfrm>
        </p:spPr>
        <p:txBody>
          <a:bodyPr rtlCol="0"/>
          <a:lstStyle/>
          <a:p>
            <a:r>
              <a:rPr lang="pt-BR" sz="2800" spc="0" dirty="0">
                <a:latin typeface="+mn-lt"/>
              </a:rPr>
              <a:t/>
            </a:r>
            <a:br>
              <a:rPr lang="pt-BR" sz="2800" spc="0" dirty="0">
                <a:latin typeface="+mn-lt"/>
              </a:rPr>
            </a:br>
            <a:r>
              <a:rPr lang="pt-BR" sz="4800" dirty="0">
                <a:latin typeface="+mn-lt"/>
              </a:rPr>
              <a:t>Recredenciamento 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33BF763-0F60-4FA2-A2AB-DF94E99432AF}"/>
              </a:ext>
            </a:extLst>
          </p:cNvPr>
          <p:cNvSpPr txBox="1"/>
          <p:nvPr/>
        </p:nvSpPr>
        <p:spPr>
          <a:xfrm>
            <a:off x="325154" y="3751285"/>
            <a:ext cx="6197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accent2"/>
                </a:solidFill>
              </a:rPr>
              <a:t>Portaria nº 1.375 de 23/11/2012.</a:t>
            </a:r>
          </a:p>
          <a:p>
            <a:pPr algn="just"/>
            <a:r>
              <a:rPr lang="pt-BR" sz="2800" b="1" dirty="0"/>
              <a:t>Art. 1º - A UFRPE fica recredenciada pelo prazo máximo de 10 anos</a:t>
            </a:r>
            <a:r>
              <a:rPr lang="pt-BR" sz="2800" b="1" dirty="0" smtClean="0"/>
              <a:t>. Em 2012 a UFRPE foi avaliada com o Conceito Institucional 4 (muito bom).</a:t>
            </a:r>
            <a:endParaRPr lang="pt-BR" sz="2800" b="1" dirty="0"/>
          </a:p>
        </p:txBody>
      </p:sp>
      <p:pic>
        <p:nvPicPr>
          <p:cNvPr id="14" name="Espaço Reservado para Imagem 13" descr="Prédio com árvores na frente&#10;&#10;Descrição gerada automaticamente">
            <a:extLst>
              <a:ext uri="{FF2B5EF4-FFF2-40B4-BE49-F238E27FC236}">
                <a16:creationId xmlns="" xmlns:a16="http://schemas.microsoft.com/office/drawing/2014/main" id="{A9F8281D-699A-4BE5-9A23-559AC2E285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515" r="22515"/>
          <a:stretch>
            <a:fillRect/>
          </a:stretch>
        </p:blipFill>
        <p:spPr/>
      </p:pic>
      <p:sp>
        <p:nvSpPr>
          <p:cNvPr id="6" name="Elipse 5"/>
          <p:cNvSpPr/>
          <p:nvPr/>
        </p:nvSpPr>
        <p:spPr>
          <a:xfrm>
            <a:off x="8190412" y="391885"/>
            <a:ext cx="1502228" cy="1541417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7" name="Seta em curva para cima 6"/>
          <p:cNvSpPr/>
          <p:nvPr/>
        </p:nvSpPr>
        <p:spPr>
          <a:xfrm rot="20231048">
            <a:off x="7939227" y="1968237"/>
            <a:ext cx="2014235" cy="746380"/>
          </a:xfrm>
          <a:prstGeom prst="curvedUp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07978" y="836023"/>
            <a:ext cx="131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META: CI - 5 (Excelente)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5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3" y="233383"/>
            <a:ext cx="7453407" cy="1141343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pt-BR" sz="2800" spc="0" noProof="1" smtClean="0">
                <a:latin typeface="+mn-lt"/>
              </a:rPr>
              <a:t>Instrumento de Avaliação institucional externa – presencial e a distância</a:t>
            </a:r>
            <a:endParaRPr lang="pt-BR" sz="2800" spc="0" noProof="1">
              <a:latin typeface="+mn-lt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1" smtClean="0"/>
              <a:pPr algn="ctr" rtl="0"/>
              <a:t>3</a:t>
            </a:fld>
            <a:endParaRPr lang="pt-BR" noProof="1"/>
          </a:p>
        </p:txBody>
      </p:sp>
      <p:sp>
        <p:nvSpPr>
          <p:cNvPr id="6" name="Oval 5" descr="Pano de fundo de logotipo">
            <a:extLst>
              <a:ext uri="{FF2B5EF4-FFF2-40B4-BE49-F238E27FC236}">
                <a16:creationId xmlns=""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773920" y="0"/>
            <a:ext cx="2243028" cy="221913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b="1" noProof="1" smtClean="0">
                <a:solidFill>
                  <a:schemeClr val="bg1"/>
                </a:solidFill>
              </a:rPr>
              <a:t>INEP, 2017.</a:t>
            </a:r>
            <a:endParaRPr lang="pt-BR" b="1" noProof="1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4D3626F-C4AF-4AE5-BDA8-F4969C3B6C65}"/>
              </a:ext>
            </a:extLst>
          </p:cNvPr>
          <p:cNvSpPr txBox="1"/>
          <p:nvPr/>
        </p:nvSpPr>
        <p:spPr>
          <a:xfrm>
            <a:off x="369792" y="1877748"/>
            <a:ext cx="4672471" cy="37856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Objetivo - </a:t>
            </a:r>
            <a:r>
              <a:rPr lang="pt-BR" sz="2000" dirty="0" smtClean="0">
                <a:solidFill>
                  <a:schemeClr val="bg1"/>
                </a:solidFill>
              </a:rPr>
              <a:t>Melhorar </a:t>
            </a:r>
            <a:r>
              <a:rPr lang="pt-BR" sz="2000" dirty="0" smtClean="0">
                <a:solidFill>
                  <a:schemeClr val="bg1"/>
                </a:solidFill>
              </a:rPr>
              <a:t>a </a:t>
            </a:r>
            <a:r>
              <a:rPr lang="pt-BR" sz="2000" dirty="0" smtClean="0">
                <a:solidFill>
                  <a:schemeClr val="bg1"/>
                </a:solidFill>
              </a:rPr>
              <a:t>qualidade da educação nos cursos de graduação e Instituições de Educação Superior (IES).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endParaRPr lang="pt-BR" sz="2000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O recredenciamento institucional, assim como a transformação de organização acadêmica, transcorre dentro de um fluxo processual composto por diversas etapas, dentre as quais a avaliação </a:t>
            </a:r>
            <a:r>
              <a:rPr lang="pt-BR" sz="2000" i="1" dirty="0" smtClean="0">
                <a:solidFill>
                  <a:schemeClr val="bg1"/>
                </a:solidFill>
              </a:rPr>
              <a:t>in loco, </a:t>
            </a:r>
            <a:r>
              <a:rPr lang="pt-BR" sz="2000" dirty="0" smtClean="0">
                <a:solidFill>
                  <a:schemeClr val="bg1"/>
                </a:solidFill>
              </a:rPr>
              <a:t>a partir das 10 dimensões do SINAES e  organizados em 5 Eixos, através de indicadores. 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1" name="Espaço Reservado para Imagem 10" descr="INEP - instrumento.pn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4091" r="409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79198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A34F4677-4C4A-47C1-B371-69BFDDA9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0" y="346746"/>
            <a:ext cx="8945218" cy="620664"/>
          </a:xfrm>
        </p:spPr>
        <p:txBody>
          <a:bodyPr/>
          <a:lstStyle/>
          <a:p>
            <a:r>
              <a:rPr lang="pt-BR" spc="0" dirty="0">
                <a:solidFill>
                  <a:srgbClr val="0070C0"/>
                </a:solidFill>
                <a:latin typeface="+mn-lt"/>
              </a:rPr>
              <a:t>Novos pesos no instrumento de avaliação externa 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4722C33-FF18-4829-9A78-7298BA19A7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pt-BR" noProof="0" smtClean="0"/>
              <a:pPr algn="ctr" rtl="0"/>
              <a:t>4</a:t>
            </a:fld>
            <a:endParaRPr lang="pt-BR" noProof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60C77D24-5C96-483D-9C7D-A65A3EE17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82909"/>
              </p:ext>
            </p:extLst>
          </p:nvPr>
        </p:nvGraphicFramePr>
        <p:xfrm>
          <a:off x="1457739" y="1696278"/>
          <a:ext cx="9697941" cy="440303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041033">
                  <a:extLst>
                    <a:ext uri="{9D8B030D-6E8A-4147-A177-3AD203B41FA5}">
                      <a16:colId xmlns="" xmlns:a16="http://schemas.microsoft.com/office/drawing/2014/main" val="3086869099"/>
                    </a:ext>
                  </a:extLst>
                </a:gridCol>
                <a:gridCol w="1328454">
                  <a:extLst>
                    <a:ext uri="{9D8B030D-6E8A-4147-A177-3AD203B41FA5}">
                      <a16:colId xmlns="" xmlns:a16="http://schemas.microsoft.com/office/drawing/2014/main" val="346131371"/>
                    </a:ext>
                  </a:extLst>
                </a:gridCol>
                <a:gridCol w="1328454">
                  <a:extLst>
                    <a:ext uri="{9D8B030D-6E8A-4147-A177-3AD203B41FA5}">
                      <a16:colId xmlns="" xmlns:a16="http://schemas.microsoft.com/office/drawing/2014/main" val="1295856492"/>
                    </a:ext>
                  </a:extLst>
                </a:gridCol>
              </a:tblGrid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EIXO AVALIATIVO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51114213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EIXO 1 (Avaliação Institucional)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10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82773898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EIXO 2 (Desenvolvimento Institucional)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2938874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EIXO 3 (Políticas Acadêmicas)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30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99479184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EIXO 4 (Políticas de Gestão)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20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7673473"/>
                  </a:ext>
                </a:extLst>
              </a:tr>
              <a:tr h="733839">
                <a:tc>
                  <a:txBody>
                    <a:bodyPr/>
                    <a:lstStyle/>
                    <a:p>
                      <a:pPr marR="5715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EIXO 5 (Infraestrutura)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>
                          <a:effectLst/>
                        </a:rPr>
                        <a:t>20</a:t>
                      </a:r>
                      <a:endParaRPr lang="pt-BR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pt-BR" sz="28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8846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448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B1F57AE-538F-409A-A4D5-48EF3280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83" y="396239"/>
            <a:ext cx="10679317" cy="6461761"/>
          </a:xfrm>
          <a:prstGeom prst="rect">
            <a:avLst/>
          </a:prstGeom>
        </p:spPr>
      </p:pic>
      <p:sp>
        <p:nvSpPr>
          <p:cNvPr id="31" name="Título 30">
            <a:extLst>
              <a:ext uri="{FF2B5EF4-FFF2-40B4-BE49-F238E27FC236}">
                <a16:creationId xmlns="" xmlns:a16="http://schemas.microsoft.com/office/drawing/2014/main" id="{C1A6CF70-2944-4EE9-8ED1-E9E8DA1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266427"/>
            <a:ext cx="6574997" cy="93326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pt-BR" b="1" kern="1200" cap="all" spc="-1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 que é</a:t>
            </a:r>
            <a:br>
              <a:rPr lang="pt-BR" b="1" kern="1200" cap="all" spc="-1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pt-BR" b="1" kern="1200" cap="all" spc="-1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o Relato </a:t>
            </a:r>
            <a:r>
              <a:rPr lang="pt-BR" b="1" kern="1200" cap="all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Institucional</a:t>
            </a:r>
            <a:r>
              <a:rPr lang="pt-BR" b="1" kern="1200" cap="all" spc="-1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="" xmlns:a16="http://schemas.microsoft.com/office/drawing/2014/main" id="{CE1025A5-9E88-41F9-9A3D-CA61A4CFC816}"/>
              </a:ext>
            </a:extLst>
          </p:cNvPr>
          <p:cNvSpPr txBox="1"/>
          <p:nvPr/>
        </p:nvSpPr>
        <p:spPr>
          <a:xfrm>
            <a:off x="359999" y="3960000"/>
            <a:ext cx="4186799" cy="21649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1600" b="1" kern="1200" cap="all" baseline="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="" xmlns:a16="http://schemas.microsoft.com/office/drawing/2014/main" id="{E811074E-1E91-4CEE-9898-F0E95144F6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pt-BR" smtClean="0"/>
              <a:pPr>
                <a:spcAft>
                  <a:spcPts val="600"/>
                </a:spcAft>
              </a:pPr>
              <a:t>5</a:t>
            </a:fld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B11DD13C-398D-4EA0-87F7-12745CEE0C17}"/>
              </a:ext>
            </a:extLst>
          </p:cNvPr>
          <p:cNvSpPr txBox="1"/>
          <p:nvPr/>
        </p:nvSpPr>
        <p:spPr>
          <a:xfrm>
            <a:off x="325757" y="1345655"/>
            <a:ext cx="3430540" cy="2346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pt-BR" sz="24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400" b="1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Para fins de recredenciamento uma das novas exigências é o Relato Institucional.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2400" b="1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BR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 foi concebido como uma inovação do Instrumento de Avaliação para subsidiar o ato de credenciamento e recredenciamento institucional e a transformação de organização acadêmica.</a:t>
            </a:r>
          </a:p>
        </p:txBody>
      </p:sp>
    </p:spTree>
    <p:extLst>
      <p:ext uri="{BB962C8B-B14F-4D97-AF65-F5344CB8AC3E}">
        <p14:creationId xmlns="" xmlns:p14="http://schemas.microsoft.com/office/powerpoint/2010/main" val="400178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321480" y="320040"/>
            <a:ext cx="11548440" cy="6217560"/>
          </a:xfrm>
          <a:prstGeom prst="rect">
            <a:avLst/>
          </a:prstGeom>
          <a:solidFill>
            <a:schemeClr val="tx1">
              <a:alpha val="8000"/>
            </a:schemeClr>
          </a:solidFill>
          <a:ln w="1270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 dirty="0"/>
          </a:p>
        </p:txBody>
      </p:sp>
      <p:sp>
        <p:nvSpPr>
          <p:cNvPr id="214" name="TextShape 2"/>
          <p:cNvSpPr txBox="1"/>
          <p:nvPr/>
        </p:nvSpPr>
        <p:spPr>
          <a:xfrm>
            <a:off x="838080" y="963720"/>
            <a:ext cx="3494160" cy="4929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100" b="1" strike="noStrike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  <a:p>
            <a:pPr algn="ctr">
              <a:lnSpc>
                <a:spcPct val="90000"/>
              </a:lnSpc>
            </a:pPr>
            <a:r>
              <a:rPr lang="pt-BR" sz="41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Relato</a:t>
            </a:r>
          </a:p>
          <a:p>
            <a:pPr algn="ctr">
              <a:lnSpc>
                <a:spcPct val="90000"/>
              </a:lnSpc>
            </a:pPr>
            <a:r>
              <a:rPr lang="pt-BR" sz="4100" b="1" strike="noStrike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pt-BR" sz="4100" b="1" spc="-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itucional</a:t>
            </a:r>
            <a:endParaRPr lang="pt-BR" sz="4100" b="0" strike="noStrike" spc="-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Line 3"/>
          <p:cNvSpPr/>
          <p:nvPr/>
        </p:nvSpPr>
        <p:spPr>
          <a:xfrm>
            <a:off x="4654080" y="2057400"/>
            <a:ext cx="0" cy="2743200"/>
          </a:xfrm>
          <a:prstGeom prst="line">
            <a:avLst/>
          </a:prstGeom>
          <a:ln w="1908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TextShape 4"/>
          <p:cNvSpPr txBox="1"/>
          <p:nvPr/>
        </p:nvSpPr>
        <p:spPr>
          <a:xfrm>
            <a:off x="4975920" y="963720"/>
            <a:ext cx="6377400" cy="4929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pt-BR" sz="3200" b="0" strike="noStrike" spc="-1" dirty="0"/>
          </a:p>
          <a:p>
            <a:pPr>
              <a:lnSpc>
                <a:spcPct val="90000"/>
              </a:lnSpc>
            </a:pPr>
            <a:r>
              <a:rPr lang="pt-BR" sz="3200" b="0" strike="noStrike" spc="-1" dirty="0"/>
              <a:t>Integrar as ações de avaliação interna e externa à gestão da Instituição de Ensino Superior.</a:t>
            </a:r>
          </a:p>
          <a:p>
            <a:pPr>
              <a:lnSpc>
                <a:spcPct val="90000"/>
              </a:lnSpc>
            </a:pPr>
            <a:endParaRPr lang="pt-BR" sz="3200" spc="-1" dirty="0"/>
          </a:p>
          <a:p>
            <a:pPr>
              <a:lnSpc>
                <a:spcPct val="90000"/>
              </a:lnSpc>
            </a:pPr>
            <a:endParaRPr lang="pt-BR" sz="2200" b="0" strike="noStrike" spc="-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31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TextShape 3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0070C0"/>
          </a:solidFill>
          <a:ln w="174600">
            <a:noFill/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solidFill>
                  <a:srgbClr val="FFFFFF"/>
                </a:solidFill>
                <a:cs typeface="Calibri" panose="020F0502020204030204" pitchFamily="34" charset="0"/>
              </a:rPr>
              <a:t>Estrutura</a:t>
            </a:r>
            <a:r>
              <a:rPr lang="pt-BR" sz="3600" b="0" strike="noStrike" spc="-1" dirty="0">
                <a:solidFill>
                  <a:srgbClr val="FFFFFF"/>
                </a:solidFill>
              </a:rPr>
              <a:t> do Relato Institucional</a:t>
            </a:r>
            <a:endParaRPr lang="pt-BR" sz="3600" b="0" strike="noStrike" spc="-1" dirty="0">
              <a:solidFill>
                <a:srgbClr val="000000"/>
              </a:solidFill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A93A61DE-A1B9-4CA6-80DC-50A6BA932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2822343"/>
              </p:ext>
            </p:extLst>
          </p:nvPr>
        </p:nvGraphicFramePr>
        <p:xfrm>
          <a:off x="3656963" y="295596"/>
          <a:ext cx="7894957" cy="60350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879357">
                  <a:extLst>
                    <a:ext uri="{9D8B030D-6E8A-4147-A177-3AD203B41FA5}">
                      <a16:colId xmlns="" xmlns:a16="http://schemas.microsoft.com/office/drawing/2014/main" val="414676124"/>
                    </a:ext>
                  </a:extLst>
                </a:gridCol>
                <a:gridCol w="2015600">
                  <a:extLst>
                    <a:ext uri="{9D8B030D-6E8A-4147-A177-3AD203B41FA5}">
                      <a16:colId xmlns="" xmlns:a16="http://schemas.microsoft.com/office/drawing/2014/main" val="1900397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Estrutura do RI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Colaboradores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815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1. </a:t>
                      </a: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Breve histórico da IES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criação, trajetória, modalidades de oferta da IES, número de docentes e discentes, quantidade de cursos oferecidos na graduação e na pós-graduação, áreas de atuação na graduação, na extensão e áreas de pesquisa, se for o caso.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PREG/ PRPPG/</a:t>
                      </a:r>
                    </a:p>
                    <a:p>
                      <a:pPr algn="ctr"/>
                      <a:r>
                        <a:rPr lang="pt-BR" dirty="0"/>
                        <a:t>PROEXC/ CIN</a:t>
                      </a:r>
                    </a:p>
                    <a:p>
                      <a:pPr algn="ctr"/>
                      <a:r>
                        <a:rPr lang="pt-BR" dirty="0"/>
                        <a:t>Relatório de Gestão.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253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2. </a:t>
                      </a: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Conceitos obtidos pela IES nas avaliações externas institucionais e de curso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Conceito de Curso (CC), Conceito Preliminar de Curso (CPC), Conceito ENADE, Índice Geral de Cursos Avaliados (IGC) e o Conceito Institucional (CI). Este</a:t>
                      </a:r>
                    </a:p>
                    <a:p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elemento deve contemplar, ainda, o histórico da evolução desses conceitos, quando for o caso.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PREG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17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3. </a:t>
                      </a: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Projetos e processos de autoavaliação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breve apresentação do desenvolvimento dos projetos e processos de autoavaliação (avaliação interna), que culminaram na elaboração do relatório da CPA, desde o último ato regulatório.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CPA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77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4. </a:t>
                      </a: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Divulgação e análise dos resultados da autoavaliação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divulgação de um resumo do relatório da CPA desde o último ato regulatório, seguido de análise sintética dos resultados.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CPA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7047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31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TextShape 3"/>
          <p:cNvSpPr txBox="1"/>
          <p:nvPr/>
        </p:nvSpPr>
        <p:spPr>
          <a:xfrm>
            <a:off x="640080" y="2074320"/>
            <a:ext cx="2751840" cy="2709000"/>
          </a:xfrm>
          <a:prstGeom prst="rect">
            <a:avLst/>
          </a:prstGeom>
          <a:solidFill>
            <a:srgbClr val="0070C0"/>
          </a:solidFill>
          <a:ln w="174600">
            <a:noFill/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600" b="0" strike="noStrike" spc="-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 do Relato Institucional</a:t>
            </a:r>
            <a:endParaRPr lang="pt-BR" sz="3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A93A61DE-A1B9-4CA6-80DC-50A6BA932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8782886"/>
              </p:ext>
            </p:extLst>
          </p:nvPr>
        </p:nvGraphicFramePr>
        <p:xfrm>
          <a:off x="3656963" y="742122"/>
          <a:ext cx="7894957" cy="566373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879357">
                  <a:extLst>
                    <a:ext uri="{9D8B030D-6E8A-4147-A177-3AD203B41FA5}">
                      <a16:colId xmlns="" xmlns:a16="http://schemas.microsoft.com/office/drawing/2014/main" val="414676124"/>
                    </a:ext>
                  </a:extLst>
                </a:gridCol>
                <a:gridCol w="2015600">
                  <a:extLst>
                    <a:ext uri="{9D8B030D-6E8A-4147-A177-3AD203B41FA5}">
                      <a16:colId xmlns="" xmlns:a16="http://schemas.microsoft.com/office/drawing/2014/main" val="1900397536"/>
                    </a:ext>
                  </a:extLst>
                </a:gridCol>
              </a:tblGrid>
              <a:tr h="51261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Estrutura do RI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Colaboradores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8156377"/>
                  </a:ext>
                </a:extLst>
              </a:tr>
              <a:tr h="1025226">
                <a:tc>
                  <a:txBody>
                    <a:bodyPr/>
                    <a:lstStyle/>
                    <a:p>
                      <a:r>
                        <a:rPr lang="pt-BR" sz="2000" dirty="0"/>
                        <a:t>5.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Plano de melhorias a partir dos processos avaliativos</a:t>
                      </a:r>
                      <a:r>
                        <a:rPr lang="pt-B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apresentação de ações planejadas a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partir dos resultados da autoavaliação e das avaliações externas.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2534317"/>
                  </a:ext>
                </a:extLst>
              </a:tr>
              <a:tr h="2255498">
                <a:tc>
                  <a:txBody>
                    <a:bodyPr/>
                    <a:lstStyle/>
                    <a:p>
                      <a:r>
                        <a:rPr lang="pt-BR" sz="2000" dirty="0"/>
                        <a:t>6.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Processos de gestão</a:t>
                      </a:r>
                      <a:r>
                        <a:rPr lang="pt-B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apresentação dos processos de gestão (ações acadêmico-administrativas),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desenvolvidos a partir das avaliações externas e das avaliações internas, que possam evidenciar a trajetória de melhorias da IES e sua relação com as avaliações. </a:t>
                      </a:r>
                      <a:r>
                        <a:rPr lang="pt-B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 elemento deve contemplar, ainda, o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alcance dos objetivos propostos no PDI e das ações e metas a ele relacionado.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172645"/>
                  </a:ext>
                </a:extLst>
              </a:tr>
              <a:tr h="1025226">
                <a:tc>
                  <a:txBody>
                    <a:bodyPr/>
                    <a:lstStyle/>
                    <a:p>
                      <a:r>
                        <a:rPr lang="pt-BR" sz="2000" dirty="0"/>
                        <a:t>7.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Demonstração de evolução institucional</a:t>
                      </a:r>
                      <a:r>
                        <a:rPr lang="pt-BR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síntese acerca da </a:t>
                      </a:r>
                      <a:r>
                        <a:rPr lang="pt-BR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relação entre processos de gestão, processos de avaliação (interna e externa) e evolução institucional.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77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9301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3" y="233383"/>
            <a:ext cx="7453407" cy="1141343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sz="3200" spc="0" dirty="0">
                <a:latin typeface="+mn-lt"/>
              </a:rPr>
              <a:t>Relação entre o Relato Institucional e os atos normativos</a:t>
            </a:r>
            <a:endParaRPr lang="pt-BR" sz="3200" spc="0" noProof="1">
              <a:latin typeface="+mn-lt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pt-BR" noProof="1" smtClean="0"/>
              <a:pPr algn="ctr" rtl="0"/>
              <a:t>9</a:t>
            </a:fld>
            <a:endParaRPr lang="pt-BR" noProof="1"/>
          </a:p>
        </p:txBody>
      </p:sp>
      <p:sp>
        <p:nvSpPr>
          <p:cNvPr id="6" name="Oval 5" descr="Pano de fundo de logotipo">
            <a:extLst>
              <a:ext uri="{FF2B5EF4-FFF2-40B4-BE49-F238E27FC236}">
                <a16:creationId xmlns="" xmlns:a16="http://schemas.microsoft.com/office/drawing/2014/main" id="{05B0670B-BF1F-4BCF-B83C-74D893BF46CC}"/>
              </a:ext>
            </a:extLst>
          </p:cNvPr>
          <p:cNvSpPr/>
          <p:nvPr/>
        </p:nvSpPr>
        <p:spPr>
          <a:xfrm>
            <a:off x="9773920" y="0"/>
            <a:ext cx="2243028" cy="2219130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b="1" noProof="1">
                <a:solidFill>
                  <a:schemeClr val="bg1"/>
                </a:solidFill>
              </a:rPr>
              <a:t>Relato Institucional da UFRPE 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4D3626F-C4AF-4AE5-BDA8-F4969C3B6C65}"/>
              </a:ext>
            </a:extLst>
          </p:cNvPr>
          <p:cNvSpPr txBox="1"/>
          <p:nvPr/>
        </p:nvSpPr>
        <p:spPr>
          <a:xfrm>
            <a:off x="369792" y="1877748"/>
            <a:ext cx="5726207" cy="440120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Eixo 1 – Planejamento e Avaliação Institucional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Indicador 1.1 – Evolução institucional a partir dos processos de Planejamento e Avaliação Institucional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Conceito 5</a:t>
            </a:r>
            <a:r>
              <a:rPr lang="pt-BR" sz="2000" dirty="0">
                <a:solidFill>
                  <a:schemeClr val="bg1"/>
                </a:solidFill>
              </a:rPr>
              <a:t> – O RI </a:t>
            </a:r>
            <a:r>
              <a:rPr lang="pt-BR" sz="2000" b="1" dirty="0">
                <a:solidFill>
                  <a:schemeClr val="bg1"/>
                </a:solidFill>
              </a:rPr>
              <a:t>analisa e sintetiza </a:t>
            </a:r>
            <a:r>
              <a:rPr lang="pt-BR" sz="2000" dirty="0">
                <a:solidFill>
                  <a:schemeClr val="bg1"/>
                </a:solidFill>
              </a:rPr>
              <a:t>o histórico da IES, o conceito de avaliações externas, o desenvolvimento  e divulgação dos processos de autoavaliação, o plano de melhorias e processos de gestão a partir das avaliações externas e internas, </a:t>
            </a:r>
            <a:r>
              <a:rPr lang="pt-BR" sz="2000" b="1" dirty="0">
                <a:solidFill>
                  <a:schemeClr val="bg1"/>
                </a:solidFill>
              </a:rPr>
              <a:t>demostra a implementação </a:t>
            </a:r>
            <a:r>
              <a:rPr lang="pt-BR" sz="2000" dirty="0">
                <a:solidFill>
                  <a:schemeClr val="bg1"/>
                </a:solidFill>
              </a:rPr>
              <a:t>de ações efetivas na gestão da IES, </a:t>
            </a:r>
            <a:r>
              <a:rPr lang="pt-BR" sz="2000" b="1" dirty="0">
                <a:solidFill>
                  <a:schemeClr val="bg1"/>
                </a:solidFill>
              </a:rPr>
              <a:t>evidencia</a:t>
            </a:r>
            <a:r>
              <a:rPr lang="pt-BR" sz="2000" dirty="0">
                <a:solidFill>
                  <a:schemeClr val="bg1"/>
                </a:solidFill>
              </a:rPr>
              <a:t> a evolução institucional e </a:t>
            </a:r>
            <a:r>
              <a:rPr lang="pt-BR" sz="2000" b="1" dirty="0">
                <a:solidFill>
                  <a:schemeClr val="bg1"/>
                </a:solidFill>
              </a:rPr>
              <a:t>é apropriado </a:t>
            </a:r>
            <a:r>
              <a:rPr lang="pt-BR" sz="2000" dirty="0">
                <a:solidFill>
                  <a:schemeClr val="bg1"/>
                </a:solidFill>
              </a:rPr>
              <a:t>pelos gestores, docentes/colaboradores e discentes. </a:t>
            </a:r>
          </a:p>
        </p:txBody>
      </p:sp>
      <p:pic>
        <p:nvPicPr>
          <p:cNvPr id="9" name="Espaço Reservado para Imagem 8" descr="Tela de computador com texto preto sobre fundo branco&#10;&#10;Descrição gerada automaticamente">
            <a:extLst>
              <a:ext uri="{FF2B5EF4-FFF2-40B4-BE49-F238E27FC236}">
                <a16:creationId xmlns="" xmlns:a16="http://schemas.microsoft.com/office/drawing/2014/main" id="{3C419E2E-5F3C-4352-AF82-F5406D4E63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368" b="12368"/>
          <a:stretch>
            <a:fillRect/>
          </a:stretch>
        </p:blipFill>
        <p:spPr>
          <a:xfrm>
            <a:off x="6978215" y="1226806"/>
            <a:ext cx="4365647" cy="4404388"/>
          </a:xfrm>
        </p:spPr>
      </p:pic>
    </p:spTree>
    <p:extLst>
      <p:ext uri="{BB962C8B-B14F-4D97-AF65-F5344CB8AC3E}">
        <p14:creationId xmlns="" xmlns:p14="http://schemas.microsoft.com/office/powerpoint/2010/main" val="2791982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255_TF66835393" id="{5D0D3EA3-50F9-484D-B76F-38AEECFCDA8B}" vid="{A6B774DC-6718-43F4-B802-0FBB4EB58F8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CFEE3-59F5-490C-AC74-047FF9F6A8FC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Personalizar</PresentationFormat>
  <Paragraphs>131</Paragraphs>
  <Slides>12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 RELATO INSTITUCIONAL (RI) Nota Técnica nº 62/2014 </vt:lpstr>
      <vt:lpstr> Recredenciamento 2022</vt:lpstr>
      <vt:lpstr>Instrumento de Avaliação institucional externa – presencial e a distância</vt:lpstr>
      <vt:lpstr>Novos pesos no instrumento de avaliação externa </vt:lpstr>
      <vt:lpstr>O que é  o Relato Institucional?</vt:lpstr>
      <vt:lpstr>Slide 6</vt:lpstr>
      <vt:lpstr>Slide 7</vt:lpstr>
      <vt:lpstr>Slide 8</vt:lpstr>
      <vt:lpstr>Relação entre o Relato Institucional e os atos normativos</vt:lpstr>
      <vt:lpstr>Relato Institucional da UFRPE 2019</vt:lpstr>
      <vt:lpstr>Onde encontrar os resultados da autoavaliação institucional da UFRPE?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2020-02-17T17:55:27Z</dcterms:created>
  <dcterms:modified xsi:type="dcterms:W3CDTF">2021-01-12T05:40:57Z</dcterms:modified>
</cp:coreProperties>
</file>