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320" r:id="rId4"/>
    <p:sldId id="313" r:id="rId5"/>
    <p:sldId id="314" r:id="rId6"/>
    <p:sldId id="315" r:id="rId7"/>
    <p:sldId id="316" r:id="rId8"/>
    <p:sldId id="317" r:id="rId9"/>
    <p:sldId id="318" r:id="rId10"/>
    <p:sldId id="29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E65D00"/>
    <a:srgbClr val="FF6600"/>
    <a:srgbClr val="ED7D31"/>
    <a:srgbClr val="4472C4"/>
    <a:srgbClr val="FFC000"/>
    <a:srgbClr val="1E2C4E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ctr">
              <a:defRPr sz="1800"/>
            </a:pPr>
            <a:r>
              <a:rPr lang="en-US" sz="1800" dirty="0" smtClean="0"/>
              <a:t>29 </a:t>
            </a:r>
            <a:r>
              <a:rPr lang="en-US" sz="1800" dirty="0" err="1" smtClean="0"/>
              <a:t>Inscritos</a:t>
            </a:r>
            <a:endParaRPr lang="en-US" sz="1800" dirty="0"/>
          </a:p>
        </c:rich>
      </c:tx>
      <c:layout>
        <c:manualLayout>
          <c:xMode val="edge"/>
          <c:yMode val="edge"/>
          <c:x val="0.35561784390630985"/>
          <c:y val="4.4541230383446484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'Com.1'!$A$33:$A$36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UFAPE</c:v>
                </c:pt>
              </c:strCache>
            </c:strRef>
          </c:cat>
          <c:val>
            <c:numRef>
              <c:f>'Com.1'!$B$33:$B$36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18 </a:t>
            </a:r>
            <a:r>
              <a:rPr lang="en-US" sz="18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Inscritos</a:t>
            </a:r>
            <a:endParaRPr lang="en-US" sz="1800" b="1" i="0" u="none" strike="noStrike" kern="1200" baseline="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'Com.2'!$A$23:$A$26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</c:strCache>
            </c:strRef>
          </c:cat>
          <c:val>
            <c:numRef>
              <c:f>'Com.2'!$B$23:$B$26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30 </a:t>
            </a:r>
            <a:r>
              <a:rPr lang="en-US" sz="1800" dirty="0" err="1" smtClean="0"/>
              <a:t>Inscritos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'Com.3'!$A$33:$A$37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'Com.3'!$B$33:$B$37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800"/>
            </a:pPr>
            <a:r>
              <a:rPr lang="pt-BR" sz="1800" dirty="0" smtClean="0"/>
              <a:t>58 Inscritos</a:t>
            </a:r>
            <a:endParaRPr lang="pt-BR" sz="18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'Com.4'!$A$69:$A$73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'Com.4'!$B$69:$B$73</c:f>
              <c:numCache>
                <c:formatCode>General</c:formatCode>
                <c:ptCount val="5"/>
                <c:pt idx="0">
                  <c:v>15</c:v>
                </c:pt>
                <c:pt idx="1">
                  <c:v>27</c:v>
                </c:pt>
                <c:pt idx="2">
                  <c:v>12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800" dirty="0" smtClean="0"/>
              <a:t>32 Inscritos</a:t>
            </a:r>
            <a:endParaRPr lang="pt-BR" sz="18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'Com.5'!$A$37:$A$41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'Com.5'!$B$37:$B$41</c:f>
              <c:numCache>
                <c:formatCode>General</c:formatCode>
                <c:ptCount val="5"/>
                <c:pt idx="0">
                  <c:v>5</c:v>
                </c:pt>
                <c:pt idx="1">
                  <c:v>14</c:v>
                </c:pt>
                <c:pt idx="2">
                  <c:v>11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800"/>
            </a:pPr>
            <a:r>
              <a:rPr lang="pt-BR" sz="1800" dirty="0" smtClean="0"/>
              <a:t>35 Inscritos</a:t>
            </a:r>
            <a:endParaRPr lang="pt-BR" sz="1800" dirty="0"/>
          </a:p>
        </c:rich>
      </c:tx>
      <c:layout>
        <c:manualLayout>
          <c:xMode val="edge"/>
          <c:yMode val="edge"/>
          <c:x val="0.38268990114964618"/>
          <c:y val="3.2388099156528682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'Com.6'!$A$39:$A$43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'Com.6'!$B$39:$B$43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smtClean="0">
                <a:solidFill>
                  <a:schemeClr val="bg2">
                    <a:lumMod val="50000"/>
                  </a:schemeClr>
                </a:solidFill>
              </a:rPr>
              <a:t>03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março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2021</a:t>
            </a:r>
            <a:endParaRPr lang="pt-B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31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321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 smtClean="0">
                <a:ea typeface="Cambria" panose="02040503050406030204" pitchFamily="18" charset="0"/>
              </a:rPr>
              <a:t>Atualização </a:t>
            </a:r>
            <a:r>
              <a:rPr lang="pt-BR" sz="3200" dirty="0" smtClean="0">
                <a:ea typeface="Cambria" panose="02040503050406030204" pitchFamily="18" charset="0"/>
              </a:rPr>
              <a:t>Guia das Comissões </a:t>
            </a:r>
            <a:r>
              <a:rPr lang="pt-BR" sz="3200" dirty="0" smtClean="0">
                <a:ea typeface="Cambria" panose="02040503050406030204" pitchFamily="18" charset="0"/>
              </a:rPr>
              <a:t>Temáticas / Tabela de Objetivos, Indicadores e Metas </a:t>
            </a:r>
            <a:endParaRPr lang="pt-BR" sz="3200" dirty="0" smtClean="0">
              <a:ea typeface="Cambria" panose="02040503050406030204" pitchFamily="18" charset="0"/>
            </a:endParaRPr>
          </a:p>
          <a:p>
            <a:pPr>
              <a:buNone/>
            </a:pPr>
            <a:endParaRPr lang="pt-BR" sz="3200" dirty="0" smtClean="0">
              <a:ea typeface="Cambria" panose="02040503050406030204" pitchFamily="18" charset="0"/>
            </a:endParaRPr>
          </a:p>
          <a:p>
            <a:r>
              <a:rPr lang="pt-BR" sz="3200" dirty="0" smtClean="0">
                <a:ea typeface="Cambria" panose="02040503050406030204" pitchFamily="18" charset="0"/>
              </a:rPr>
              <a:t>Relato de lideranças de Comissões Temáticas </a:t>
            </a:r>
          </a:p>
          <a:p>
            <a:endParaRPr lang="pt-BR" sz="3200" dirty="0" smtClean="0">
              <a:ea typeface="Cambria" panose="02040503050406030204" pitchFamily="18" charset="0"/>
            </a:endParaRPr>
          </a:p>
          <a:p>
            <a:r>
              <a:rPr lang="pt-BR" sz="3200" dirty="0" smtClean="0">
                <a:ea typeface="Cambria" panose="02040503050406030204" pitchFamily="18" charset="0"/>
              </a:rPr>
              <a:t>Outros </a:t>
            </a:r>
            <a:r>
              <a:rPr lang="pt-BR" sz="3200" dirty="0" smtClean="0">
                <a:ea typeface="Cambria" panose="02040503050406030204" pitchFamily="18" charset="0"/>
              </a:rPr>
              <a:t>assuntos</a:t>
            </a:r>
            <a:endParaRPr lang="pt-BR" sz="3200" dirty="0">
              <a:ea typeface="Cambria" panose="0204050305040603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10051474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 smtClean="0">
                <a:ea typeface="Cambria" panose="02040503050406030204" pitchFamily="18" charset="0"/>
              </a:rPr>
              <a:t>Guia </a:t>
            </a:r>
            <a:r>
              <a:rPr lang="pt-BR" dirty="0" smtClean="0">
                <a:ea typeface="Cambria" panose="02040503050406030204" pitchFamily="18" charset="0"/>
              </a:rPr>
              <a:t>das Comissões </a:t>
            </a:r>
            <a:r>
              <a:rPr lang="pt-BR" dirty="0" smtClean="0">
                <a:ea typeface="Cambria" panose="02040503050406030204" pitchFamily="18" charset="0"/>
              </a:rPr>
              <a:t>Temáticas/ Tabela de Objetivos, Indicadores e Metas</a:t>
            </a:r>
            <a:endParaRPr lang="pt-BR" dirty="0" smtClean="0">
              <a:ea typeface="Cambria" panose="0204050305040603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5959" y="2189018"/>
            <a:ext cx="2377786" cy="331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3347" y="1766888"/>
            <a:ext cx="7397029" cy="370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698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634" y="2791423"/>
            <a:ext cx="3968737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1: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Perfil Institucional | Avaliação e Acompanhamento do Desenvolvimento Institucional</a:t>
            </a:r>
            <a:endParaRPr lang="pt-BR" sz="2400" dirty="0"/>
          </a:p>
        </p:txBody>
      </p:sp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320630"/>
              </p:ext>
            </p:extLst>
          </p:nvPr>
        </p:nvGraphicFramePr>
        <p:xfrm>
          <a:off x="809898" y="2025027"/>
          <a:ext cx="3933059" cy="1040074"/>
        </p:xfrm>
        <a:graphic>
          <a:graphicData uri="http://schemas.openxmlformats.org/drawingml/2006/table">
            <a:tbl>
              <a:tblPr/>
              <a:tblGrid>
                <a:gridCol w="3933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1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Felipe de 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Brito </a:t>
                      </a: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Lima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João</a:t>
                      </a:r>
                      <a:r>
                        <a:rPr lang="pt-B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Pimentel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839066" y="3280063"/>
          <a:ext cx="3926898" cy="32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60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u="sng" dirty="0" smtClean="0">
                <a:ea typeface="Cambria" panose="02040503050406030204" pitchFamily="18" charset="0"/>
              </a:rPr>
              <a:t>Relato das 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728792"/>
              </p:ext>
            </p:extLst>
          </p:nvPr>
        </p:nvGraphicFramePr>
        <p:xfrm>
          <a:off x="875209" y="1968292"/>
          <a:ext cx="4479839" cy="696531"/>
        </p:xfrm>
        <a:graphic>
          <a:graphicData uri="http://schemas.openxmlformats.org/drawingml/2006/table">
            <a:tbl>
              <a:tblPr/>
              <a:tblGrid>
                <a:gridCol w="4479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0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Katya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Maria Oliveira de Sousa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xmlns="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9438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2: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Organização Administrativa e Governança</a:t>
            </a:r>
            <a:endParaRPr lang="pt-BR" sz="2400" dirty="0" smtClean="0"/>
          </a:p>
          <a:p>
            <a:pPr algn="ctr"/>
            <a:endParaRPr lang="pt-BR" dirty="0" smtClean="0"/>
          </a:p>
        </p:txBody>
      </p:sp>
      <p:graphicFrame>
        <p:nvGraphicFramePr>
          <p:cNvPr id="14" name="Gráfico 13"/>
          <p:cNvGraphicFramePr/>
          <p:nvPr/>
        </p:nvGraphicFramePr>
        <p:xfrm>
          <a:off x="852920" y="2958811"/>
          <a:ext cx="4481080" cy="341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6794076"/>
              </p:ext>
            </p:extLst>
          </p:nvPr>
        </p:nvGraphicFramePr>
        <p:xfrm>
          <a:off x="705405" y="1896851"/>
          <a:ext cx="4952660" cy="491380"/>
        </p:xfrm>
        <a:graphic>
          <a:graphicData uri="http://schemas.openxmlformats.org/drawingml/2006/table">
            <a:tbl>
              <a:tblPr/>
              <a:tblGrid>
                <a:gridCol w="4952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0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Luiz Flávio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Arreguy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Maia Filho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6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xmlns="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3: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Análise de cenários e tendências contemporâneas | Planejamento Estratégico Institucional (PEI)</a:t>
            </a:r>
            <a:endParaRPr lang="pt-BR" sz="2400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672811" y="2774805"/>
          <a:ext cx="4993697" cy="36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6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9603030"/>
              </p:ext>
            </p:extLst>
          </p:nvPr>
        </p:nvGraphicFramePr>
        <p:xfrm>
          <a:off x="770709" y="1948966"/>
          <a:ext cx="3869071" cy="709774"/>
        </p:xfrm>
        <a:graphic>
          <a:graphicData uri="http://schemas.openxmlformats.org/drawingml/2006/table">
            <a:tbl>
              <a:tblPr/>
              <a:tblGrid>
                <a:gridCol w="3869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Benedito Luiz correia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Maria do Socorro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Valois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Alves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xmlns="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4: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Projeto Pedagógico Institucional (PPI) | Políticas de Atendimento ao Discente</a:t>
            </a:r>
            <a:endParaRPr lang="pt-BR" sz="2400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761134" y="2907289"/>
          <a:ext cx="3852430" cy="314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60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1274798"/>
              </p:ext>
            </p:extLst>
          </p:nvPr>
        </p:nvGraphicFramePr>
        <p:xfrm>
          <a:off x="718458" y="1773570"/>
          <a:ext cx="3602749" cy="787288"/>
        </p:xfrm>
        <a:graphic>
          <a:graphicData uri="http://schemas.openxmlformats.org/drawingml/2006/table">
            <a:tbl>
              <a:tblPr/>
              <a:tblGrid>
                <a:gridCol w="3602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0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Romilson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Marques Cabral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WALBER ALLAN DE SANTANA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xmlns="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5: </a:t>
            </a:r>
            <a:r>
              <a:rPr lang="pt-BR" dirty="0" smtClean="0">
                <a:ea typeface="Cambria" panose="02040503050406030204" pitchFamily="18" charset="0"/>
              </a:rPr>
              <a:t>Gestão Institucional | Gestão de Pessoas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721735" y="2718087"/>
          <a:ext cx="3600883" cy="30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60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228947"/>
              </p:ext>
            </p:extLst>
          </p:nvPr>
        </p:nvGraphicFramePr>
        <p:xfrm>
          <a:off x="979715" y="2169950"/>
          <a:ext cx="4253759" cy="751738"/>
        </p:xfrm>
        <a:graphic>
          <a:graphicData uri="http://schemas.openxmlformats.org/drawingml/2006/table">
            <a:tbl>
              <a:tblPr/>
              <a:tblGrid>
                <a:gridCol w="4253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70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ANA LÍCIA PATRIOTA FELICIANO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Antonio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Jose Tadeu Figueiroa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xmlns="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6: </a:t>
            </a:r>
            <a:r>
              <a:rPr lang="pt-BR" sz="2400" dirty="0" smtClean="0">
                <a:ea typeface="Cambria" panose="02040503050406030204" pitchFamily="18" charset="0"/>
              </a:rPr>
              <a:t>Infraestrutura, Instalações Acadêmicas e Acessibilidade | Aspectos Financeiros e Orçamentários</a:t>
            </a:r>
            <a:endParaRPr lang="pt-BR" sz="2400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945571" y="3319028"/>
          <a:ext cx="4319155" cy="306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4600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7191</TotalTime>
  <Words>243</Words>
  <Application>Microsoft Office PowerPoint</Application>
  <PresentationFormat>Personalizar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Plano de Desenvolvimento Institucional 2021-2030   O futuro é a gente que faz</vt:lpstr>
      <vt:lpstr>Pauta de Reunião</vt:lpstr>
      <vt:lpstr>Guia das Comissões Temáticas/ Tabela de Objetivos, Indicadores e Metas</vt:lpstr>
      <vt:lpstr>Relato das Comissões Temáticas</vt:lpstr>
      <vt:lpstr>Relato das Comissões Temáticas</vt:lpstr>
      <vt:lpstr>Relato das Comissões Temáticas</vt:lpstr>
      <vt:lpstr>Relato das Comissões Temáticas</vt:lpstr>
      <vt:lpstr>Relato das Comissões Temáticas</vt:lpstr>
      <vt:lpstr>Relato das Comissões Temáticas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Joana</cp:lastModifiedBy>
  <cp:revision>319</cp:revision>
  <dcterms:created xsi:type="dcterms:W3CDTF">2020-03-11T13:58:53Z</dcterms:created>
  <dcterms:modified xsi:type="dcterms:W3CDTF">2021-03-02T17:45:26Z</dcterms:modified>
</cp:coreProperties>
</file>