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65D00"/>
    <a:srgbClr val="FF6600"/>
    <a:srgbClr val="ED7D31"/>
    <a:srgbClr val="4472C4"/>
    <a:srgbClr val="FFC000"/>
    <a:srgbClr val="1E2C4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na\Desktop\CPDI\PDI\comissoes%20tematicas\inscri&#231;&#245;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800"/>
            </a:pPr>
            <a:r>
              <a:rPr lang="en-US" sz="1800" dirty="0"/>
              <a:t>29 </a:t>
            </a:r>
            <a:r>
              <a:rPr lang="en-US" sz="1800" dirty="0" err="1"/>
              <a:t>Inscritos</a:t>
            </a:r>
            <a:endParaRPr lang="en-US" sz="1800" dirty="0"/>
          </a:p>
        </c:rich>
      </c:tx>
      <c:layout>
        <c:manualLayout>
          <c:xMode val="edge"/>
          <c:yMode val="edge"/>
          <c:x val="0.35561784390630985"/>
          <c:y val="4.454123038344649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98CC-4AF5-B079-343C4D9D0C2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98CC-4AF5-B079-343C4D9D0C2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98CC-4AF5-B079-343C4D9D0C2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98CC-4AF5-B079-343C4D9D0C2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'Com.1'!$A$33:$A$36</c:f>
              <c:strCache>
                <c:ptCount val="4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UFAPE</c:v>
                </c:pt>
              </c:strCache>
            </c:strRef>
          </c:cat>
          <c:val>
            <c:numRef>
              <c:f>'Com.1'!$B$33:$B$36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CC-4AF5-B079-343C4D9D0C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30 </a:t>
            </a:r>
            <a:r>
              <a:rPr lang="en-US" sz="1800" dirty="0" err="1"/>
              <a:t>Inscritos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2BC8-4C73-8C0E-78245A4DE99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BC8-4C73-8C0E-78245A4DE99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2BC8-4C73-8C0E-78245A4DE99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2BC8-4C73-8C0E-78245A4DE99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'Com.3'!$A$33:$A$37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'Com.3'!$B$33:$B$37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C8-4C73-8C0E-78245A4DE99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dirty="0"/>
              <a:t>32 Inscritos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A39D-4C8D-A3BB-F4BD44A165E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39D-4C8D-A3BB-F4BD44A165E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39D-4C8D-A3BB-F4BD44A165EC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39D-4C8D-A3BB-F4BD44A165E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'Com.5'!$A$37:$A$41</c:f>
              <c:strCache>
                <c:ptCount val="5"/>
                <c:pt idx="0">
                  <c:v>Discente (estudante)</c:v>
                </c:pt>
                <c:pt idx="1">
                  <c:v>Servidor docente</c:v>
                </c:pt>
                <c:pt idx="2">
                  <c:v>Servidor técnico adm.</c:v>
                </c:pt>
                <c:pt idx="3">
                  <c:v>Membros da UFAPE</c:v>
                </c:pt>
                <c:pt idx="4">
                  <c:v>Comunidade Externa</c:v>
                </c:pt>
              </c:strCache>
            </c:strRef>
          </c:cat>
          <c:val>
            <c:numRef>
              <c:f>'Com.5'!$B$37:$B$41</c:f>
              <c:numCache>
                <c:formatCode>General</c:formatCode>
                <c:ptCount val="5"/>
                <c:pt idx="0">
                  <c:v>5</c:v>
                </c:pt>
                <c:pt idx="1">
                  <c:v>14</c:v>
                </c:pt>
                <c:pt idx="2">
                  <c:v>11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9D-4C8D-A3BB-F4BD44A165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7250-F53B-41DD-B0B1-2B9B9CBA4FF6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B18F4-31AD-42D6-9C68-42D70A4077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1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4BE50-E492-4739-87E0-85775292F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84EC96-6A33-445D-8D7E-56F40722A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88374-2493-4B28-A625-B0C5FB8C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38ACE2-E86D-4BCB-BEAD-0CFBF5EF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9FCFC-0C0F-4118-AB78-711C4C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04619-85F5-45FE-93E6-1A8723F5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76ADBF-86D4-4B67-A401-5FE0C3A2E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BD8A1E-01B8-49B8-BE1C-D9586D93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D976F1-C4FE-4FA2-879A-5860E1D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E4BFED-98C3-46D9-9568-A15F2F0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7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5603-1961-4BC2-834D-DA013EE71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3F33B2-E9EF-4543-9A8B-9AC81023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023840-C128-46E3-97A4-C9E970D6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98D26-CEB1-4A5D-AAA2-EC365626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1BD3C1-636C-424E-A9C9-7BD1B4D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5E4D0-3934-4991-93AD-33BFDB23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2847B-8243-4D94-8D0B-EB861A8F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D32278-8D1C-40E2-9288-E160C1D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534B5-A2D4-40E2-ABCF-05DF89C7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FCD6C5-672A-4AA5-A278-168D9EFC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46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863FB-FB7C-452E-A370-0840F0A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6F05A3-ADAB-4F00-80B7-6302A83D1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849B3-946F-4BE8-B262-F1063DA2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77A50-B71A-4DF8-BF72-04F3C25F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27F67E-4645-42BB-8007-DDD18180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54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5296-4941-4C06-A63F-FA03E4A5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83B676-441A-41CB-A5BB-8A69809E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3B4AFD-C7A3-4667-B45C-B96D591FD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4392E7-99EE-4B09-A78F-12AAFE22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53D9B4-FF8F-4C02-993A-3878F208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2D23EB-F131-4939-BA0C-75430389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C4111-4B40-4D69-BE03-354C3E9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64E958-80B8-4645-9349-EAA6E606A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80AA-3556-44FA-8F8B-1A503988D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433C45-A933-4EFE-ACB0-FE7A9666B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41E088-EF92-4600-84F2-A3A547158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6B90D0-4E57-4396-A4D6-972ACA23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5B40770-A960-4D53-8897-3EBED2F9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DD2FF4-9CF8-4740-B52C-78C86676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2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4EBD8-1056-431C-9B5E-C68AD139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52B58A-FB42-4CD0-81B8-4D46CFF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5C8C12-D5C3-4F09-9FFC-5B90C8BC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76094E9-0EA4-44A6-B26F-590150B2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1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47387-3039-4FDB-960A-0903C7A9E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7CE9B28-8417-4906-AE92-0BBE59CD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96CCC2-58AE-40BD-B151-A45851CB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F2853-377F-485E-B335-5B361BF3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D92D1F-56CC-45C5-B98C-E4F373A3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5F437A-8640-4A94-854D-D969A59F9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E76C8E-EE63-4F5F-8C3A-F84CC050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CF8911-FF3B-45FD-AB39-1DA34C43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0B88E-9D8A-41C3-9E61-F5BB47AF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94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5A381-62B5-4B8E-AC69-4A650C47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853A54-4A27-4577-A34B-C1B414930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4C1230-25FB-4570-8EB1-DD3F31AF9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B8F3F8-7AF6-4DDB-A118-ECB5898E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9BFECC-14A3-4C02-B826-AF1E1F31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05385E-5B39-4E5B-9BA8-8444734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90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DC2DA6F-AB4D-4094-B15F-8DCE064A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DA68BD-34A5-40D8-9769-5049BCCBC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7ACD2-FEC1-469D-BDA6-EBE4E3F55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4B89C-7962-43CA-81F1-85D48C14B35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5B4932-9394-44C8-A5E3-F279AA3D9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A0B6E3-634E-4085-B904-A8F5AB2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BBCC-1334-42FC-A61D-7D461A66B2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Retângulo 5"/>
          <p:cNvSpPr/>
          <p:nvPr/>
        </p:nvSpPr>
        <p:spPr>
          <a:xfrm>
            <a:off x="822960" y="609600"/>
            <a:ext cx="10528663" cy="52578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67097" y="1304112"/>
            <a:ext cx="9640389" cy="1470025"/>
          </a:xfrm>
        </p:spPr>
        <p:txBody>
          <a:bodyPr>
            <a:normAutofit/>
          </a:bodyPr>
          <a:lstStyle/>
          <a:p>
            <a:r>
              <a:rPr lang="pt-BR" sz="2800" dirty="0"/>
              <a:t>Plano de Desenvolvimento Institucional 2021-2030  </a:t>
            </a:r>
            <a:br>
              <a:rPr lang="pt-BR" sz="2800" dirty="0"/>
            </a:br>
            <a:r>
              <a:rPr lang="pt-BR" sz="2800" dirty="0"/>
              <a:t>O futuro é a gente que faz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886891" y="54864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omissão Executiva</a:t>
            </a:r>
          </a:p>
          <a:p>
            <a:r>
              <a:rPr lang="pt-BR" sz="3200" dirty="0">
                <a:solidFill>
                  <a:schemeClr val="bg2">
                    <a:lumMod val="50000"/>
                  </a:schemeClr>
                </a:solidFill>
              </a:rPr>
              <a:t>05 de maio de 2021</a:t>
            </a:r>
          </a:p>
        </p:txBody>
      </p:sp>
      <p:pic>
        <p:nvPicPr>
          <p:cNvPr id="10" name="Picture 4" descr="http://www.ufrpe.br/sites/www.ufrpe.br/files/Marcas%20UFRPE-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5297" y="2730135"/>
            <a:ext cx="1910542" cy="2680065"/>
          </a:xfrm>
          <a:prstGeom prst="rect">
            <a:avLst/>
          </a:prstGeom>
          <a:noFill/>
        </p:spPr>
      </p:pic>
      <p:pic>
        <p:nvPicPr>
          <p:cNvPr id="205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609" y="550182"/>
            <a:ext cx="7123112" cy="143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931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57321" y="27710"/>
            <a:ext cx="7002462" cy="13255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Fase de organização e montagem: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1026" name="Picture 2" descr="Notícia, editor, escrivaninha, workspace, fazer, jornal, criando, artigo,  escrita, jornalistas, tripulação, mãos, equipe, grupo Clipart | k35038607 |  Fotosearch"/>
          <p:cNvPicPr>
            <a:picLocks noChangeAspect="1" noChangeArrowheads="1"/>
          </p:cNvPicPr>
          <p:nvPr/>
        </p:nvPicPr>
        <p:blipFill>
          <a:blip r:embed="rId6" cstate="print"/>
          <a:srcRect b="8661"/>
          <a:stretch>
            <a:fillRect/>
          </a:stretch>
        </p:blipFill>
        <p:spPr bwMode="auto">
          <a:xfrm>
            <a:off x="7326356" y="0"/>
            <a:ext cx="1374297" cy="1288473"/>
          </a:xfrm>
          <a:prstGeom prst="rect">
            <a:avLst/>
          </a:prstGeom>
          <a:noFill/>
        </p:spPr>
      </p:pic>
      <p:pic>
        <p:nvPicPr>
          <p:cNvPr id="1028" name="Picture 4" descr="newspaper editor clipart - Clip Art 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14508" y="0"/>
            <a:ext cx="1783315" cy="1281569"/>
          </a:xfrm>
          <a:prstGeom prst="rect">
            <a:avLst/>
          </a:prstGeom>
          <a:noFill/>
        </p:spPr>
      </p:pic>
      <p:pic>
        <p:nvPicPr>
          <p:cNvPr id="1032" name="Picture 8" descr="2,256 Copy Editor Illustrations &amp; Clip Art - iSto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87891" y="0"/>
            <a:ext cx="1704109" cy="1278082"/>
          </a:xfrm>
          <a:prstGeom prst="rect">
            <a:avLst/>
          </a:prstGeom>
          <a:noFill/>
        </p:spPr>
      </p:pic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831271" y="2229808"/>
          <a:ext cx="10737274" cy="3010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6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369">
                <a:tc>
                  <a:txBody>
                    <a:bodyPr/>
                    <a:lstStyle/>
                    <a:p>
                      <a:r>
                        <a:rPr lang="pt-BR" dirty="0"/>
                        <a:t>Etapas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69">
                <a:tc>
                  <a:txBody>
                    <a:bodyPr/>
                    <a:lstStyle/>
                    <a:p>
                      <a:r>
                        <a:rPr lang="pt-BR" b="1" dirty="0"/>
                        <a:t>Envio (para a </a:t>
                      </a:r>
                      <a:r>
                        <a:rPr lang="pt-BR" b="1" dirty="0" err="1"/>
                        <a:t>CPDI</a:t>
                      </a:r>
                      <a:r>
                        <a:rPr lang="pt-BR" b="1" dirty="0"/>
                        <a:t>) </a:t>
                      </a:r>
                      <a:r>
                        <a:rPr lang="pt-BR" dirty="0"/>
                        <a:t>do trabalho realizado por cada Comissão Temática e </a:t>
                      </a:r>
                      <a:r>
                        <a:rPr lang="pt-BR" b="1" dirty="0"/>
                        <a:t>montagem do novo PDI</a:t>
                      </a:r>
                      <a:r>
                        <a:rPr lang="pt-B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CPDI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Escrita</a:t>
                      </a:r>
                      <a:r>
                        <a:rPr lang="pt-BR" dirty="0"/>
                        <a:t> </a:t>
                      </a:r>
                      <a:r>
                        <a:rPr lang="pt-BR" b="1" dirty="0"/>
                        <a:t>dos</a:t>
                      </a:r>
                      <a:r>
                        <a:rPr lang="pt-BR" b="1" baseline="0" dirty="0"/>
                        <a:t> capítulos 1</a:t>
                      </a:r>
                      <a:r>
                        <a:rPr lang="pt-BR" baseline="0" dirty="0"/>
                        <a:t> - Introdução ; </a:t>
                      </a:r>
                      <a:r>
                        <a:rPr lang="pt-BR" b="1" baseline="0" dirty="0"/>
                        <a:t>e 13 </a:t>
                      </a:r>
                      <a:r>
                        <a:rPr lang="pt-BR" baseline="0" dirty="0"/>
                        <a:t>- </a:t>
                      </a:r>
                      <a:r>
                        <a:rPr lang="pt-BR" dirty="0"/>
                        <a:t>Processo de monitoramento, controle e revisão do PDI 2021-2030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Comissão Executiva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/>
                        <a:t>Escrita de tópicos pendentes </a:t>
                      </a:r>
                      <a:r>
                        <a:rPr lang="pt-BR" dirty="0"/>
                        <a:t>de comissões temáticas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Comissões temáticas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69">
                <a:tc>
                  <a:txBody>
                    <a:bodyPr/>
                    <a:lstStyle/>
                    <a:p>
                      <a:r>
                        <a:rPr lang="pt-BR" dirty="0"/>
                        <a:t>Reuniões com a Comissão Executiva para </a:t>
                      </a:r>
                      <a:r>
                        <a:rPr lang="pt-BR" b="1" dirty="0"/>
                        <a:t>edição do novo PDI,</a:t>
                      </a:r>
                      <a:r>
                        <a:rPr lang="pt-BR" dirty="0"/>
                        <a:t> conforme material enviado pelas comissões temáticas. E </a:t>
                      </a:r>
                      <a:r>
                        <a:rPr lang="pt-BR" b="1" dirty="0"/>
                        <a:t>consolidação da versão preliminar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/>
                        <a:t>CPDI</a:t>
                      </a:r>
                      <a:r>
                        <a:rPr lang="pt-BR" dirty="0"/>
                        <a:t> e Comissão Executiva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-13063" y="0"/>
            <a:ext cx="12205063" cy="5791200"/>
            <a:chOff x="-13063" y="0"/>
            <a:chExt cx="12205063" cy="579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0809" r="2857"/>
            <a:stretch>
              <a:fillRect/>
            </a:stretch>
          </p:blipFill>
          <p:spPr bwMode="auto">
            <a:xfrm>
              <a:off x="8869682" y="0"/>
              <a:ext cx="3322318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3063" y="0"/>
              <a:ext cx="91440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707689" y="914400"/>
            <a:ext cx="4572000" cy="457200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1"/>
          <p:cNvSpPr txBox="1">
            <a:spLocks/>
          </p:cNvSpPr>
          <p:nvPr/>
        </p:nvSpPr>
        <p:spPr>
          <a:xfrm>
            <a:off x="4241089" y="3657600"/>
            <a:ext cx="3621087" cy="74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/>
              <a:t>cpdi.proplan@ufrpe.br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www.proplan.ufrpe.br</a:t>
            </a:r>
          </a:p>
        </p:txBody>
      </p:sp>
      <p:pic>
        <p:nvPicPr>
          <p:cNvPr id="12" name="Picture 8" descr="C:\Users\Joana\Desktop\CPDI\imgs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509" y="1706336"/>
            <a:ext cx="2239750" cy="1683639"/>
          </a:xfrm>
          <a:prstGeom prst="rect">
            <a:avLst/>
          </a:prstGeom>
          <a:noFill/>
        </p:spPr>
      </p:pic>
      <p:pic>
        <p:nvPicPr>
          <p:cNvPr id="10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21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76667"/>
          <a:stretch>
            <a:fillRect/>
          </a:stretch>
        </p:blipFill>
        <p:spPr bwMode="auto">
          <a:xfrm>
            <a:off x="0" y="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80999" y="228600"/>
            <a:ext cx="4961709" cy="1143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pt-BR" dirty="0"/>
              <a:t>Pauta de Reunião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8F85A02-2A6C-4F7C-A24D-5A63395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9" y="1668462"/>
            <a:ext cx="8318864" cy="4351338"/>
          </a:xfrm>
        </p:spPr>
        <p:txBody>
          <a:bodyPr>
            <a:normAutofit/>
          </a:bodyPr>
          <a:lstStyle/>
          <a:p>
            <a:r>
              <a:rPr lang="pt-BR" sz="3200" dirty="0">
                <a:ea typeface="Cambria" panose="02040503050406030204" pitchFamily="18" charset="0"/>
              </a:rPr>
              <a:t>Relato de lideranças das Comissões Temáticas 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Encaminhamentos para a fase de organização e montagem</a:t>
            </a:r>
          </a:p>
          <a:p>
            <a:endParaRPr lang="pt-BR" sz="3200" dirty="0">
              <a:ea typeface="Cambria" panose="02040503050406030204" pitchFamily="18" charset="0"/>
            </a:endParaRPr>
          </a:p>
          <a:p>
            <a:r>
              <a:rPr lang="pt-BR" sz="3200" dirty="0">
                <a:ea typeface="Cambria" panose="02040503050406030204" pitchFamily="18" charset="0"/>
              </a:rPr>
              <a:t>Outros assuntos</a:t>
            </a:r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1026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8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b="1" u="sng" dirty="0">
                <a:ea typeface="Cambria" panose="02040503050406030204" pitchFamily="18" charset="0"/>
              </a:rPr>
              <a:t>Relato das Comissões Temáticas</a:t>
            </a:r>
            <a:br>
              <a:rPr lang="pt-BR" sz="3200" b="1" u="sng" dirty="0">
                <a:ea typeface="Cambria" panose="02040503050406030204" pitchFamily="18" charset="0"/>
              </a:rPr>
            </a:br>
            <a:r>
              <a:rPr lang="pt-BR" sz="3200" b="1" dirty="0" err="1">
                <a:ea typeface="Cambria" panose="02040503050406030204" pitchFamily="18" charset="0"/>
              </a:rPr>
              <a:t>CT1</a:t>
            </a:r>
            <a:r>
              <a:rPr lang="pt-BR" sz="3200" b="1" dirty="0">
                <a:ea typeface="Cambria" panose="02040503050406030204" pitchFamily="18" charset="0"/>
              </a:rPr>
              <a:t> </a:t>
            </a:r>
            <a:r>
              <a:rPr lang="pt-BR" sz="3200" dirty="0">
                <a:ea typeface="Cambria" panose="02040503050406030204" pitchFamily="18" charset="0"/>
              </a:rPr>
              <a:t>: Perfil Institucional | Avaliação e Acompanhamento do Desenvolvimento Institucional</a:t>
            </a:r>
            <a:endParaRPr lang="pt-BR" sz="32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634" y="2791423"/>
            <a:ext cx="3968737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</a:p>
          <a:p>
            <a:pPr algn="ctr">
              <a:buNone/>
            </a:pPr>
            <a:r>
              <a:rPr lang="pt-BR" dirty="0"/>
              <a:t>Cap. 2 </a:t>
            </a:r>
            <a:r>
              <a:rPr lang="pt-BR" sz="2400" dirty="0"/>
              <a:t>- Perfil Institucional; </a:t>
            </a:r>
          </a:p>
          <a:p>
            <a:pPr algn="ctr">
              <a:buNone/>
            </a:pPr>
            <a:r>
              <a:rPr lang="pt-BR" dirty="0"/>
              <a:t>Cap. 5 </a:t>
            </a:r>
            <a:r>
              <a:rPr lang="pt-BR" sz="2400" dirty="0"/>
              <a:t>- Avaliação e Acompanhamento do Desenvolvimento Institucional.</a:t>
            </a:r>
          </a:p>
        </p:txBody>
      </p:sp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20630"/>
              </p:ext>
            </p:extLst>
          </p:nvPr>
        </p:nvGraphicFramePr>
        <p:xfrm>
          <a:off x="809898" y="2025027"/>
          <a:ext cx="3933059" cy="1040074"/>
        </p:xfrm>
        <a:graphic>
          <a:graphicData uri="http://schemas.openxmlformats.org/drawingml/2006/table">
            <a:tbl>
              <a:tblPr/>
              <a:tblGrid>
                <a:gridCol w="393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1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Felipe de Brito Lima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João</a:t>
                      </a:r>
                      <a:r>
                        <a:rPr lang="pt-BR" sz="14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Pimentel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839066" y="3280063"/>
          <a:ext cx="3926898" cy="320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>
                <a:ea typeface="Cambria" panose="02040503050406030204" pitchFamily="18" charset="0"/>
              </a:rPr>
              <a:t>Relato das Comissões Temáticas</a:t>
            </a:r>
            <a:br>
              <a:rPr lang="pt-BR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CT2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Organização Administrativa e Governança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28792"/>
              </p:ext>
            </p:extLst>
          </p:nvPr>
        </p:nvGraphicFramePr>
        <p:xfrm>
          <a:off x="875209" y="1968292"/>
          <a:ext cx="4479839" cy="696531"/>
        </p:xfrm>
        <a:graphic>
          <a:graphicData uri="http://schemas.openxmlformats.org/drawingml/2006/table">
            <a:tbl>
              <a:tblPr/>
              <a:tblGrid>
                <a:gridCol w="447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01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Katya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Maria Oliveira de Sousa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9438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CAPÍTULO:</a:t>
            </a:r>
            <a:endParaRPr lang="pt-BR" sz="2400" dirty="0"/>
          </a:p>
          <a:p>
            <a:pPr algn="ctr">
              <a:buNone/>
            </a:pPr>
            <a:r>
              <a:rPr lang="pt-BR" sz="2400" dirty="0"/>
              <a:t>Cap. 3 - Organização Administrativa e Governança</a:t>
            </a:r>
          </a:p>
          <a:p>
            <a:pPr algn="ctr"/>
            <a:endParaRPr lang="pt-BR" dirty="0"/>
          </a:p>
        </p:txBody>
      </p:sp>
      <p:pic>
        <p:nvPicPr>
          <p:cNvPr id="15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81" y="3072538"/>
            <a:ext cx="876011" cy="876011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759527" y="3380519"/>
            <a:ext cx="37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PORTARIA GR/UFRPE Nº 245/2021, </a:t>
            </a:r>
          </a:p>
          <a:p>
            <a:r>
              <a:rPr lang="pt-BR" dirty="0"/>
              <a:t>DE 26 DE MARÇO DE 2021.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 l="10648" t="21402" r="13111" b="12689"/>
          <a:stretch>
            <a:fillRect/>
          </a:stretch>
        </p:blipFill>
        <p:spPr bwMode="auto">
          <a:xfrm>
            <a:off x="762000" y="4059382"/>
            <a:ext cx="470337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ixaDeTexto 19"/>
          <p:cNvSpPr txBox="1"/>
          <p:nvPr/>
        </p:nvSpPr>
        <p:spPr>
          <a:xfrm>
            <a:off x="2258292" y="2826329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11 MEMBROS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94076"/>
              </p:ext>
            </p:extLst>
          </p:nvPr>
        </p:nvGraphicFramePr>
        <p:xfrm>
          <a:off x="705405" y="1896851"/>
          <a:ext cx="4952660" cy="491380"/>
        </p:xfrm>
        <a:graphic>
          <a:graphicData uri="http://schemas.openxmlformats.org/drawingml/2006/table">
            <a:tbl>
              <a:tblPr/>
              <a:tblGrid>
                <a:gridCol w="4952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09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  <a:endParaRPr lang="pt-BR" sz="14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Luiz Flávio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Arreguy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Maia Filho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7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  <a:r>
              <a:rPr lang="pt-BR" dirty="0"/>
              <a:t> </a:t>
            </a:r>
          </a:p>
          <a:p>
            <a:pPr algn="ctr">
              <a:buNone/>
            </a:pPr>
            <a:r>
              <a:rPr lang="pt-BR" sz="2400" dirty="0"/>
              <a:t>Cap. 4 - Análise de Cenários e Tendências Contemporâneas; e </a:t>
            </a:r>
          </a:p>
          <a:p>
            <a:pPr algn="ctr">
              <a:buNone/>
            </a:pPr>
            <a:r>
              <a:rPr lang="pt-BR" sz="2400" dirty="0"/>
              <a:t>Cap. 6 - Planejamento Estratégico Institucional (</a:t>
            </a:r>
            <a:r>
              <a:rPr lang="pt-BR" sz="2400" dirty="0" err="1"/>
              <a:t>PEI</a:t>
            </a:r>
            <a:r>
              <a:rPr lang="pt-BR" sz="2400" dirty="0"/>
              <a:t>).</a:t>
            </a:r>
          </a:p>
          <a:p>
            <a:pPr algn="ctr"/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CT3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Análise de cenários e tendências contemporâneas | Planejamento Estratégico Institucional (</a:t>
            </a:r>
            <a:r>
              <a:rPr lang="pt-BR" sz="4000" dirty="0" err="1">
                <a:ea typeface="Cambria" panose="02040503050406030204" pitchFamily="18" charset="0"/>
              </a:rPr>
              <a:t>PEI</a:t>
            </a:r>
            <a:r>
              <a:rPr lang="pt-BR" sz="4000" dirty="0">
                <a:ea typeface="Cambria" panose="02040503050406030204" pitchFamily="18" charset="0"/>
              </a:rPr>
              <a:t>)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672811" y="2774805"/>
          <a:ext cx="4993697" cy="369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03030"/>
              </p:ext>
            </p:extLst>
          </p:nvPr>
        </p:nvGraphicFramePr>
        <p:xfrm>
          <a:off x="770709" y="1948966"/>
          <a:ext cx="3869071" cy="709774"/>
        </p:xfrm>
        <a:graphic>
          <a:graphicData uri="http://schemas.openxmlformats.org/drawingml/2006/table">
            <a:tbl>
              <a:tblPr/>
              <a:tblGrid>
                <a:gridCol w="386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Benedito Luiz correia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Maria do Socorro </a:t>
                      </a:r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Valois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Alves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</a:t>
            </a:r>
            <a:endParaRPr lang="pt-BR" sz="2400" dirty="0"/>
          </a:p>
          <a:p>
            <a:pPr algn="ctr">
              <a:buNone/>
            </a:pPr>
            <a:r>
              <a:rPr lang="pt-BR" sz="2400" dirty="0"/>
              <a:t>Cap. 7 - Projeto Pedagógico Institucional (</a:t>
            </a:r>
            <a:r>
              <a:rPr lang="pt-BR" sz="2400" dirty="0" err="1"/>
              <a:t>PPI</a:t>
            </a:r>
            <a:r>
              <a:rPr lang="pt-BR" sz="2400" dirty="0"/>
              <a:t>); e </a:t>
            </a:r>
          </a:p>
          <a:p>
            <a:pPr algn="ctr">
              <a:buNone/>
            </a:pPr>
            <a:r>
              <a:rPr lang="pt-BR" sz="2400" dirty="0"/>
              <a:t>Cap. 8 - Políticas de Atendimento ao Discente.</a:t>
            </a:r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CT4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Projeto Pedagógico Institucional (</a:t>
            </a:r>
            <a:r>
              <a:rPr lang="pt-BR" sz="4000" dirty="0" err="1">
                <a:ea typeface="Cambria" panose="02040503050406030204" pitchFamily="18" charset="0"/>
              </a:rPr>
              <a:t>PPI</a:t>
            </a:r>
            <a:r>
              <a:rPr lang="pt-BR" sz="4000" dirty="0">
                <a:ea typeface="Cambria" panose="02040503050406030204" pitchFamily="18" charset="0"/>
              </a:rPr>
              <a:t>) | Políticas de Atendimento ao Discente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43241" y="3507570"/>
            <a:ext cx="3527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PORTARIA GR/UFRPE Nº 241/2021, </a:t>
            </a:r>
          </a:p>
          <a:p>
            <a:r>
              <a:rPr lang="pt-BR" dirty="0"/>
              <a:t>DE 24 DE MARÇO DE 2021</a:t>
            </a:r>
          </a:p>
        </p:txBody>
      </p:sp>
      <p:pic>
        <p:nvPicPr>
          <p:cNvPr id="21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291" y="3266501"/>
            <a:ext cx="876011" cy="876011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2105892" y="3048002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44 MEMBROS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print"/>
          <a:srcRect l="9695" t="23864" r="10449" b="10038"/>
          <a:stretch>
            <a:fillRect/>
          </a:stretch>
        </p:blipFill>
        <p:spPr bwMode="auto">
          <a:xfrm>
            <a:off x="554182" y="4397153"/>
            <a:ext cx="4752109" cy="22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2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274798"/>
              </p:ext>
            </p:extLst>
          </p:nvPr>
        </p:nvGraphicFramePr>
        <p:xfrm>
          <a:off x="718458" y="1773570"/>
          <a:ext cx="3602749" cy="787288"/>
        </p:xfrm>
        <a:graphic>
          <a:graphicData uri="http://schemas.openxmlformats.org/drawingml/2006/table">
            <a:tbl>
              <a:tblPr/>
              <a:tblGrid>
                <a:gridCol w="360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Romilson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Marques Cabral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WALBER ALLAN DE SANTANA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 </a:t>
            </a:r>
          </a:p>
          <a:p>
            <a:pPr algn="ctr">
              <a:buNone/>
            </a:pPr>
            <a:r>
              <a:rPr lang="pt-BR" dirty="0"/>
              <a:t>Cap. 9 - Gestão Institucional; e </a:t>
            </a:r>
          </a:p>
          <a:p>
            <a:pPr algn="ctr">
              <a:buNone/>
            </a:pPr>
            <a:r>
              <a:rPr lang="pt-BR" dirty="0"/>
              <a:t>Cap. 10 - Gestão de Pessoas.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CT5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</a:t>
            </a:r>
            <a:r>
              <a:rPr lang="pt-BR" sz="3600" dirty="0">
                <a:ea typeface="Cambria" panose="02040503050406030204" pitchFamily="18" charset="0"/>
              </a:rPr>
              <a:t>Gestão Institucional | Gestão de Pessoas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graphicFrame>
        <p:nvGraphicFramePr>
          <p:cNvPr id="14" name="Gráfico 13"/>
          <p:cNvGraphicFramePr/>
          <p:nvPr/>
        </p:nvGraphicFramePr>
        <p:xfrm>
          <a:off x="721735" y="2718087"/>
          <a:ext cx="3600883" cy="30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28947"/>
              </p:ext>
            </p:extLst>
          </p:nvPr>
        </p:nvGraphicFramePr>
        <p:xfrm>
          <a:off x="979715" y="2169950"/>
          <a:ext cx="4253759" cy="751738"/>
        </p:xfrm>
        <a:graphic>
          <a:graphicData uri="http://schemas.openxmlformats.org/drawingml/2006/table">
            <a:tbl>
              <a:tblPr/>
              <a:tblGrid>
                <a:gridCol w="425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02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Lideranças: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ANA LÍCIA PATRIOTA FELICIANO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Antonio</a:t>
                      </a:r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Jose Tadeu Figueiroa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Picture 3" descr="C:\Users\Joana\Desktop\CPDI\PDI\reuniao0912\balao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1353" y="1753774"/>
            <a:ext cx="5680228" cy="4466853"/>
          </a:xfrm>
          <a:prstGeom prst="rect">
            <a:avLst/>
          </a:prstGeom>
          <a:noFill/>
        </p:spPr>
      </p:pic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88E3EEC0-D5A3-4BCA-8424-6FE257D0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99" y="2666728"/>
            <a:ext cx="4271555" cy="2858861"/>
          </a:xfrm>
        </p:spPr>
        <p:txBody>
          <a:bodyPr>
            <a:noAutofit/>
          </a:bodyPr>
          <a:lstStyle/>
          <a:p>
            <a:pPr algn="ctr"/>
            <a:r>
              <a:rPr lang="pt-BR" sz="4400" dirty="0"/>
              <a:t>CAPÍTULOS: </a:t>
            </a:r>
          </a:p>
          <a:p>
            <a:pPr algn="ctr">
              <a:buNone/>
            </a:pPr>
            <a:r>
              <a:rPr lang="pt-BR" sz="2400" dirty="0"/>
              <a:t>Cap. 11 - Infraestrutura, Instalações Acadêmicas e Acessibilidade; e </a:t>
            </a:r>
          </a:p>
          <a:p>
            <a:pPr algn="ctr">
              <a:buNone/>
            </a:pPr>
            <a:r>
              <a:rPr lang="pt-BR" sz="2400" dirty="0"/>
              <a:t>Cap. 12 - Aspectos Financeiros e Orçamentários.</a:t>
            </a:r>
          </a:p>
          <a:p>
            <a:pPr algn="ctr"/>
            <a:endParaRPr lang="pt-BR" dirty="0"/>
          </a:p>
          <a:p>
            <a:pPr algn="ctr">
              <a:buNone/>
            </a:pP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312738" y="365125"/>
            <a:ext cx="117046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u="sng" dirty="0">
                <a:ea typeface="Cambria" panose="02040503050406030204" pitchFamily="18" charset="0"/>
              </a:rPr>
              <a:t>Relato </a:t>
            </a:r>
            <a:r>
              <a:rPr lang="pt-BR" b="1" u="sng" dirty="0">
                <a:ea typeface="Cambria" panose="02040503050406030204" pitchFamily="18" charset="0"/>
              </a:rPr>
              <a:t>das </a:t>
            </a:r>
            <a:r>
              <a:rPr lang="pt-BR" sz="4400" b="1" u="sng" dirty="0">
                <a:ea typeface="Cambria" panose="02040503050406030204" pitchFamily="18" charset="0"/>
              </a:rPr>
              <a:t>Comissões Temáticas</a:t>
            </a:r>
            <a:br>
              <a:rPr lang="pt-BR" sz="4400" b="1" u="sng" dirty="0">
                <a:ea typeface="Cambria" panose="02040503050406030204" pitchFamily="18" charset="0"/>
              </a:rPr>
            </a:b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b="1" dirty="0" err="1">
                <a:ea typeface="Cambria" panose="02040503050406030204" pitchFamily="18" charset="0"/>
              </a:rPr>
              <a:t>CT6</a:t>
            </a:r>
            <a:r>
              <a:rPr lang="pt-BR" sz="4000" b="1" dirty="0">
                <a:ea typeface="Cambria" panose="02040503050406030204" pitchFamily="18" charset="0"/>
              </a:rPr>
              <a:t> </a:t>
            </a:r>
            <a:r>
              <a:rPr lang="pt-BR" sz="4000" dirty="0">
                <a:ea typeface="Cambria" panose="02040503050406030204" pitchFamily="18" charset="0"/>
              </a:rPr>
              <a:t>: Infraestrutura, Instalações Acadêmicas e Acessibilidade | Aspectos Financeiros e Orçamentários</a:t>
            </a:r>
            <a:endParaRPr lang="pt-BR" sz="4000" b="1" dirty="0">
              <a:ea typeface="Cambria" panose="02040503050406030204" pitchFamily="18" charset="0"/>
            </a:endParaRPr>
          </a:p>
        </p:txBody>
      </p:sp>
      <p:pic>
        <p:nvPicPr>
          <p:cNvPr id="20" name="Picture 6" descr="Assinatura do contrato | Ícone Gra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81" y="3460468"/>
            <a:ext cx="876011" cy="876011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1759527" y="3602199"/>
            <a:ext cx="3754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PROCESSO DE PORTARIA EM TRAMITAÇÃO</a:t>
            </a:r>
          </a:p>
          <a:p>
            <a:r>
              <a:rPr lang="pt-BR" dirty="0"/>
              <a:t>Processo:23082.009450/2021-33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258292" y="3297399"/>
            <a:ext cx="21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23 MEMBROS</a:t>
            </a:r>
          </a:p>
        </p:txBody>
      </p:sp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1"/>
          <p:cNvGrpSpPr/>
          <p:nvPr/>
        </p:nvGrpSpPr>
        <p:grpSpPr>
          <a:xfrm>
            <a:off x="0" y="0"/>
            <a:ext cx="12192000" cy="1828800"/>
            <a:chOff x="0" y="0"/>
            <a:chExt cx="12192000" cy="18288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68420"/>
            <a:stretch>
              <a:fillRect/>
            </a:stretch>
          </p:blipFill>
          <p:spPr bwMode="auto">
            <a:xfrm>
              <a:off x="0" y="0"/>
              <a:ext cx="9144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4510" t="68420" r="18774"/>
            <a:stretch>
              <a:fillRect/>
            </a:stretch>
          </p:blipFill>
          <p:spPr bwMode="auto">
            <a:xfrm>
              <a:off x="8834718" y="0"/>
              <a:ext cx="3357282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aixaDeTexto 28"/>
          <p:cNvSpPr txBox="1"/>
          <p:nvPr/>
        </p:nvSpPr>
        <p:spPr>
          <a:xfrm>
            <a:off x="9779806" y="4162702"/>
            <a:ext cx="78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jul. 21</a:t>
            </a:r>
          </a:p>
        </p:txBody>
      </p:sp>
      <p:sp>
        <p:nvSpPr>
          <p:cNvPr id="50" name="CaixaDeTexto 49"/>
          <p:cNvSpPr txBox="1"/>
          <p:nvPr/>
        </p:nvSpPr>
        <p:spPr>
          <a:xfrm rot="16200000">
            <a:off x="-707565" y="3381666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PDI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UFRPE 2021-2030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772426"/>
            <a:ext cx="899654" cy="1078947"/>
          </a:xfrm>
          <a:prstGeom prst="rect">
            <a:avLst/>
          </a:prstGeom>
        </p:spPr>
      </p:pic>
      <p:pic>
        <p:nvPicPr>
          <p:cNvPr id="14" name="Picture 2" descr="C:\Users\Joana\Desktop\CPDI\PDI\comissoes tematicas\guia_comissoes_tematicas\PDI_21_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4103" y="6028082"/>
            <a:ext cx="2817450" cy="567634"/>
          </a:xfrm>
          <a:prstGeom prst="rect">
            <a:avLst/>
          </a:prstGeom>
          <a:noFill/>
        </p:spPr>
      </p:pic>
      <p:sp>
        <p:nvSpPr>
          <p:cNvPr id="26" name="Título 1"/>
          <p:cNvSpPr txBox="1">
            <a:spLocks/>
          </p:cNvSpPr>
          <p:nvPr/>
        </p:nvSpPr>
        <p:spPr>
          <a:xfrm>
            <a:off x="312739" y="545239"/>
            <a:ext cx="11704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+mj-cs"/>
              </a:rPr>
              <a:t>Cronograma Inicial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l="29070" t="38636" r="17902" b="26894"/>
          <a:stretch>
            <a:fillRect/>
          </a:stretch>
        </p:blipFill>
        <p:spPr bwMode="auto">
          <a:xfrm>
            <a:off x="1094508" y="1973951"/>
            <a:ext cx="10099964" cy="36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600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7399</TotalTime>
  <Words>501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Plano de Desenvolvimento Institucional 2021-2030   O futuro é a gente que faz</vt:lpstr>
      <vt:lpstr>Pauta de Reunião</vt:lpstr>
      <vt:lpstr>Relato das Comissões Temáticas CT1 : Perfil Institucional | Avaliação e Acompanhamento do Desenvolvimento Institucional</vt:lpstr>
      <vt:lpstr>Relato das Comissões Temáticas  CT2 : Organização Administrativa e Governança</vt:lpstr>
      <vt:lpstr>Relato das Comissões Temáticas  CT3 : Análise de cenários e tendências contemporâneas | Planejamento Estratégico Institucional (PEI)</vt:lpstr>
      <vt:lpstr>Relato das Comissões Temáticas  CT4 : Projeto Pedagógico Institucional (PPI) | Políticas de Atendimento ao Discente</vt:lpstr>
      <vt:lpstr>Relato das Comissões Temáticas  CT5 : Gestão Institucional | Gestão de Pessoas</vt:lpstr>
      <vt:lpstr>Relato das Comissões Temáticas  CT6 : Infraestrutura, Instalações Acadêmicas e Acessibilidade | Aspectos Financeiros e Orçamentários</vt:lpstr>
      <vt:lpstr>Apresentação do PowerPoint</vt:lpstr>
      <vt:lpstr>Fase de organização e montagem: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CPDI</dc:creator>
  <cp:lastModifiedBy>Rafael</cp:lastModifiedBy>
  <cp:revision>340</cp:revision>
  <dcterms:created xsi:type="dcterms:W3CDTF">2020-03-11T13:58:53Z</dcterms:created>
  <dcterms:modified xsi:type="dcterms:W3CDTF">2021-05-04T20:37:30Z</dcterms:modified>
</cp:coreProperties>
</file>