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13" r:id="rId4"/>
    <p:sldId id="314" r:id="rId5"/>
    <p:sldId id="315" r:id="rId6"/>
    <p:sldId id="316" r:id="rId7"/>
    <p:sldId id="317" r:id="rId8"/>
    <p:sldId id="318" r:id="rId9"/>
    <p:sldId id="29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5D00"/>
    <a:srgbClr val="FF6600"/>
    <a:srgbClr val="92D050"/>
    <a:srgbClr val="ED7D31"/>
    <a:srgbClr val="4472C4"/>
    <a:srgbClr val="FFC000"/>
    <a:srgbClr val="1E2C4E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21 Inscritos</a:t>
            </a:r>
          </a:p>
        </c:rich>
      </c:tx>
      <c:layout>
        <c:manualLayout>
          <c:xMode val="edge"/>
          <c:yMode val="edge"/>
          <c:x val="0.32227885967889192"/>
          <c:y val="3.6613365684809968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'Com.1'!$A$24:$A$26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'Com.1'!$B$24:$B$26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Comissão 2 - Segmento</a:t>
            </a:r>
          </a:p>
        </c:rich>
      </c:tx>
      <c:layout/>
    </c:title>
    <c:plotArea>
      <c:layout/>
      <c:pieChart>
        <c:varyColors val="1"/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200" b="1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12  </a:t>
            </a:r>
            <a:r>
              <a:rPr lang="en-US" sz="2400" dirty="0" err="1" smtClean="0"/>
              <a:t>Inscritos</a:t>
            </a:r>
            <a:endParaRPr lang="en-US" sz="24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'Com.2'!$A$17:$A$19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'Com.2'!$B$17:$B$19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22 </a:t>
            </a:r>
            <a:r>
              <a:rPr lang="en-US" sz="2400" dirty="0" err="1"/>
              <a:t>Inscritos</a:t>
            </a:r>
            <a:endParaRPr lang="en-US" sz="24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'Com.3'!$A$27:$A$30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Comunidade Externa</c:v>
                </c:pt>
              </c:strCache>
            </c:strRef>
          </c:cat>
          <c:val>
            <c:numRef>
              <c:f>'Com.3'!$B$27:$B$30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pt-BR" sz="2400"/>
              <a:t>37 Inscritos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'Com.4'!$A$41:$A$44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Comunidade Externa</c:v>
                </c:pt>
              </c:strCache>
            </c:strRef>
          </c:cat>
          <c:val>
            <c:numRef>
              <c:f>'Com.4'!$B$41:$B$44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pt-BR" sz="2400"/>
              <a:t>20 Inscritos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'Com.5'!$A$23:$A$26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Comunidade Externa</c:v>
                </c:pt>
              </c:strCache>
            </c:strRef>
          </c:cat>
          <c:val>
            <c:numRef>
              <c:f>'Com.5'!$B$23:$B$26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pt-BR" sz="2400" dirty="0" smtClean="0"/>
              <a:t>24 Inscritos</a:t>
            </a:r>
            <a:endParaRPr lang="pt-BR" sz="2400" dirty="0"/>
          </a:p>
        </c:rich>
      </c:tx>
      <c:layout>
        <c:manualLayout>
          <c:xMode val="edge"/>
          <c:yMode val="edge"/>
          <c:x val="0.28226685622702546"/>
          <c:y val="3.1910905536106669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'Com.6'!$A$27:$A$30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Comunidade Externa</c:v>
                </c:pt>
              </c:strCache>
            </c:strRef>
          </c:cat>
          <c:val>
            <c:numRef>
              <c:f>'Com.6'!$B$27:$B$30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09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dezembro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2020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 smtClean="0">
                <a:ea typeface="Cambria" panose="02040503050406030204" pitchFamily="18" charset="0"/>
              </a:rPr>
              <a:t>Relato de lideranças de Comissões Temáticas </a:t>
            </a:r>
            <a:endParaRPr lang="pt-BR" sz="3200" dirty="0">
              <a:ea typeface="Cambria" panose="02040503050406030204" pitchFamily="18" charset="0"/>
            </a:endParaRP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 smtClean="0">
                <a:ea typeface="Cambria" panose="02040503050406030204" pitchFamily="18" charset="0"/>
              </a:rPr>
              <a:t>Outros assuntos</a:t>
            </a:r>
            <a:endParaRPr lang="pt-BR" sz="3200" dirty="0">
              <a:ea typeface="Cambria" panose="0204050305040603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1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Perfil Institucional | Avaliação e Acompanhamento do Desenvolvimento Institucional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3320630"/>
              </p:ext>
            </p:extLst>
          </p:nvPr>
        </p:nvGraphicFramePr>
        <p:xfrm>
          <a:off x="809898" y="2025027"/>
          <a:ext cx="3933059" cy="705110"/>
        </p:xfrm>
        <a:graphic>
          <a:graphicData uri="http://schemas.openxmlformats.org/drawingml/2006/table">
            <a:tbl>
              <a:tblPr/>
              <a:tblGrid>
                <a:gridCol w="3933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Felipe de 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Brito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Lima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784043" y="3255780"/>
          <a:ext cx="4375785" cy="301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2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Organização Administrativa e Governança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/>
        </p:nvGraphicFramePr>
        <p:xfrm>
          <a:off x="1920240" y="3370898"/>
          <a:ext cx="4245429" cy="276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8728792"/>
              </p:ext>
            </p:extLst>
          </p:nvPr>
        </p:nvGraphicFramePr>
        <p:xfrm>
          <a:off x="875209" y="1968292"/>
          <a:ext cx="4479839" cy="696531"/>
        </p:xfrm>
        <a:graphic>
          <a:graphicData uri="http://schemas.openxmlformats.org/drawingml/2006/table">
            <a:tbl>
              <a:tblPr/>
              <a:tblGrid>
                <a:gridCol w="4479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0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Katya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Maria Oliveira de Sousa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797106" y="3265033"/>
          <a:ext cx="4414974" cy="2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3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Análise de cenários e tendências contemporâneas | Planejamento Estratégico Institucional (PEI)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6794076"/>
              </p:ext>
            </p:extLst>
          </p:nvPr>
        </p:nvGraphicFramePr>
        <p:xfrm>
          <a:off x="705405" y="1896851"/>
          <a:ext cx="4952660" cy="491380"/>
        </p:xfrm>
        <a:graphic>
          <a:graphicData uri="http://schemas.openxmlformats.org/drawingml/2006/table">
            <a:tbl>
              <a:tblPr/>
              <a:tblGrid>
                <a:gridCol w="4952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5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Luiz Flávio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Arreguy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Maia Filho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692602" y="2826203"/>
          <a:ext cx="4859111" cy="3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7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4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 Projeto Pedagógico Institucional (PPI) | Políticas de Atendimento ao Discente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603030"/>
              </p:ext>
            </p:extLst>
          </p:nvPr>
        </p:nvGraphicFramePr>
        <p:xfrm>
          <a:off x="770709" y="1948966"/>
          <a:ext cx="3869071" cy="709774"/>
        </p:xfrm>
        <a:graphic>
          <a:graphicData uri="http://schemas.openxmlformats.org/drawingml/2006/table">
            <a:tbl>
              <a:tblPr/>
              <a:tblGrid>
                <a:gridCol w="3869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Benedito Luiz correia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Maria do Socorro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Valois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Alves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Gráfico 16"/>
          <p:cNvGraphicFramePr/>
          <p:nvPr/>
        </p:nvGraphicFramePr>
        <p:xfrm>
          <a:off x="776968" y="2967854"/>
          <a:ext cx="3860346" cy="323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5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 Gestão Institucional | Gestão de Pessoas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1274798"/>
              </p:ext>
            </p:extLst>
          </p:nvPr>
        </p:nvGraphicFramePr>
        <p:xfrm>
          <a:off x="718458" y="1773570"/>
          <a:ext cx="3602749" cy="787288"/>
        </p:xfrm>
        <a:graphic>
          <a:graphicData uri="http://schemas.openxmlformats.org/drawingml/2006/table">
            <a:tbl>
              <a:tblPr/>
              <a:tblGrid>
                <a:gridCol w="3602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0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Romilson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Marques Cabral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WALBER ALLAN DE SANTANA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687296" y="2876278"/>
          <a:ext cx="3806327" cy="340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ea typeface="Cambria" panose="02040503050406030204" pitchFamily="18" charset="0"/>
              </a:rPr>
              <a:t>Relato Comissão </a:t>
            </a:r>
            <a:r>
              <a:rPr lang="pt-BR" sz="4400" b="1" u="sng" dirty="0">
                <a:ea typeface="Cambria" panose="02040503050406030204" pitchFamily="18" charset="0"/>
              </a:rPr>
              <a:t>6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Infraestrutura, Instalações Acadêmicas e Acessibilidade | Aspectos Financeiros e Orçamentários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2228947"/>
              </p:ext>
            </p:extLst>
          </p:nvPr>
        </p:nvGraphicFramePr>
        <p:xfrm>
          <a:off x="979715" y="2169950"/>
          <a:ext cx="4253759" cy="751738"/>
        </p:xfrm>
        <a:graphic>
          <a:graphicData uri="http://schemas.openxmlformats.org/drawingml/2006/table">
            <a:tbl>
              <a:tblPr/>
              <a:tblGrid>
                <a:gridCol w="4253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70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ANA LÍCIA PATRIOTA FELICIANO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Antonio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Jose Tadeu Figueiroa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932905" y="3233466"/>
          <a:ext cx="4331426" cy="34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Grupo de </a:t>
            </a:r>
            <a:r>
              <a:rPr lang="pt-BR" dirty="0" err="1" smtClean="0"/>
              <a:t>WhatsApp</a:t>
            </a:r>
            <a:endParaRPr lang="pt-BR" dirty="0" smtClean="0"/>
          </a:p>
          <a:p>
            <a:pPr algn="ctr"/>
            <a:r>
              <a:rPr lang="pt-BR" dirty="0" smtClean="0"/>
              <a:t>Reuniões</a:t>
            </a:r>
          </a:p>
          <a:p>
            <a:pPr algn="ctr"/>
            <a:r>
              <a:rPr lang="pt-BR" dirty="0" smtClean="0"/>
              <a:t>Cronograma</a:t>
            </a:r>
          </a:p>
          <a:p>
            <a:pPr algn="ctr"/>
            <a:r>
              <a:rPr lang="pt-BR" dirty="0" smtClean="0"/>
              <a:t>Dificuldades encontradas</a:t>
            </a:r>
          </a:p>
          <a:p>
            <a:pPr algn="ctr"/>
            <a:r>
              <a:rPr lang="pt-BR" dirty="0" smtClean="0"/>
              <a:t>Outros pontos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253</Words>
  <Application>Microsoft Office PowerPoint</Application>
  <PresentationFormat>Personalizar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Plano de Desenvolvimento Institucional 2021-2030   O futuro é a gente que faz</vt:lpstr>
      <vt:lpstr>Pauta de Reunião</vt:lpstr>
      <vt:lpstr>Relato Comissão 1: Perfil Institucional | Avaliação e Acompanhamento do Desenvolvimento Institucional</vt:lpstr>
      <vt:lpstr>Relato Comissão 2: Organização Administrativa e Governança</vt:lpstr>
      <vt:lpstr>Relato Comissão 3: Análise de cenários e tendências contemporâneas | Planejamento Estratégico Institucional (PEI)</vt:lpstr>
      <vt:lpstr>Relato Comissão 4:  Projeto Pedagógico Institucional (PPI) | Políticas de Atendimento ao Discente</vt:lpstr>
      <vt:lpstr>Relato Comissão 5:  Gestão Institucional | Gestão de Pessoas</vt:lpstr>
      <vt:lpstr>Relato Comissão 6: Infraestrutura, Instalações Acadêmicas e Acessibilidade | Aspectos Financeiros e Orçamentários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Joana</cp:lastModifiedBy>
  <cp:revision>257</cp:revision>
  <dcterms:created xsi:type="dcterms:W3CDTF">2020-03-11T13:58:53Z</dcterms:created>
  <dcterms:modified xsi:type="dcterms:W3CDTF">2020-12-07T14:37:25Z</dcterms:modified>
</cp:coreProperties>
</file>