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0" r:id="rId3"/>
    <p:sldId id="328" r:id="rId4"/>
    <p:sldId id="319" r:id="rId5"/>
    <p:sldId id="294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92D050"/>
    <a:srgbClr val="E65D00"/>
    <a:srgbClr val="FF6600"/>
    <a:srgbClr val="ED7D31"/>
    <a:srgbClr val="4472C4"/>
    <a:srgbClr val="FFC000"/>
    <a:srgbClr val="1E2C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32" autoAdjust="0"/>
    <p:restoredTop sz="94660"/>
  </p:normalViewPr>
  <p:slideViewPr>
    <p:cSldViewPr snapToGrid="0">
      <p:cViewPr>
        <p:scale>
          <a:sx n="90" d="100"/>
          <a:sy n="90" d="100"/>
        </p:scale>
        <p:origin x="19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B7250-F53B-41DD-B0B1-2B9B9CBA4FF6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B18F4-31AD-42D6-9C68-42D70A40778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0199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4BE50-E492-4739-87E0-85775292F0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84EC96-6A33-445D-8D7E-56F40722AC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D88374-2493-4B28-A625-B0C5FB8C3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B89C-7962-43CA-81F1-85D48C14B352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38ACE2-E86D-4BCB-BEAD-0CFBF5EFF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D9FCFC-0C0F-4118-AB78-711C4C635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BBCC-1334-42FC-A61D-7D461A66B2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650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704619-85F5-45FE-93E6-1A8723F50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476ADBF-86D4-4B67-A401-5FE0C3A2E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BD8A1E-01B8-49B8-BE1C-D9586D936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B89C-7962-43CA-81F1-85D48C14B352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D976F1-C4FE-4FA2-879A-5860E1D2E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BE4BFED-98C3-46D9-9568-A15F2F042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BBCC-1334-42FC-A61D-7D461A66B2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079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3645603-1961-4BC2-834D-DA013EE71E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B3F33B2-E9EF-4543-9A8B-9AC810231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023840-C128-46E3-97A4-C9E970D65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B89C-7962-43CA-81F1-85D48C14B352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A98D26-CEB1-4A5D-AAA2-EC3656267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1BD3C1-636C-424E-A9C9-7BD1B4DA3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BBCC-1334-42FC-A61D-7D461A66B2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68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B5E4D0-3934-4991-93AD-33BFDB23F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92847B-8243-4D94-8D0B-EB861A8FE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D32278-8D1C-40E2-9288-E160C1DA6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B89C-7962-43CA-81F1-85D48C14B352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9534B5-A2D4-40E2-ABCF-05DF89C79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FCD6C5-672A-4AA5-A278-168D9EFCE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BBCC-1334-42FC-A61D-7D461A66B2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646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8863FB-FB7C-452E-A370-0840F0A70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6F05A3-ADAB-4F00-80B7-6302A83D1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8849B3-946F-4BE8-B262-F1063DA2A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B89C-7962-43CA-81F1-85D48C14B352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577A50-B71A-4DF8-BF72-04F3C25F7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327F67E-4645-42BB-8007-DDD18180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BBCC-1334-42FC-A61D-7D461A66B2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5546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865296-4941-4C06-A63F-FA03E4A58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83B676-441A-41CB-A5BB-8A69809E01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D3B4AFD-C7A3-4667-B45C-B96D591FD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64392E7-99EE-4B09-A78F-12AAFE226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B89C-7962-43CA-81F1-85D48C14B352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353D9B4-FF8F-4C02-993A-3878F2087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12D23EB-F131-4939-BA0C-754303897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BBCC-1334-42FC-A61D-7D461A66B2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6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C4111-4B40-4D69-BE03-354C3E90E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F64E958-80B8-4645-9349-EAA6E606A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F9480AA-3556-44FA-8F8B-1A503988D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8433C45-A933-4EFE-ACB0-FE7A9666BB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E41E088-EF92-4600-84F2-A3A547158B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16B90D0-4E57-4396-A4D6-972ACA23E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B89C-7962-43CA-81F1-85D48C14B352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5B40770-A960-4D53-8897-3EBED2F90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4DD2FF4-9CF8-4740-B52C-78C866768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BBCC-1334-42FC-A61D-7D461A66B2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782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34EBD8-1056-431C-9B5E-C68AD1392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452B58A-FB42-4CD0-81B8-4D46CFFFF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B89C-7962-43CA-81F1-85D48C14B352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15C8C12-D5C3-4F09-9FFC-5B90C8BCD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76094E9-0EA4-44A6-B26F-590150B2D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BBCC-1334-42FC-A61D-7D461A66B2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105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7747387-3039-4FDB-960A-0903C7A9E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B89C-7962-43CA-81F1-85D48C14B352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7CE9B28-8417-4906-AE92-0BBE59CDA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D96CCC2-58AE-40BD-B151-A45851CBC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BBCC-1334-42FC-A61D-7D461A66B2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3F2853-377F-485E-B335-5B361BF36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D92D1F-56CC-45C5-B98C-E4F373A36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B5F437A-8640-4A94-854D-D969A59F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FE76C8E-EE63-4F5F-8C3A-F84CC050F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B89C-7962-43CA-81F1-85D48C14B352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ECF8911-FF3B-45FD-AB39-1DA34C431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2E0B88E-9D8A-41C3-9E61-F5BB47AF5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BBCC-1334-42FC-A61D-7D461A66B2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94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25A381-62B5-4B8E-AC69-4A650C479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4853A54-4A27-4577-A34B-C1B4149306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B4C1230-25FB-4570-8EB1-DD3F31AF9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DB8F3F8-7AF6-4DDB-A118-ECB5898ED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B89C-7962-43CA-81F1-85D48C14B352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9BFECC-14A3-4C02-B826-AF1E1F311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205385E-5B39-4E5B-9BA8-8444734CE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BBCC-1334-42FC-A61D-7D461A66B2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390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DC2DA6F-AB4D-4094-B15F-8DCE064A2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CDA68BD-34A5-40D8-9769-5049BCCBC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67ACD2-FEC1-469D-BDA6-EBE4E3F558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4B89C-7962-43CA-81F1-85D48C14B352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5B4932-9394-44C8-A5E3-F279AA3D90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A0B6E3-634E-4085-B904-A8F5AB2817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9BBCC-1334-42FC-A61D-7D461A66B2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773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proplan.ufrpe.br/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-13063" y="0"/>
            <a:ext cx="12205063" cy="5791200"/>
            <a:chOff x="-13063" y="0"/>
            <a:chExt cx="12205063" cy="57912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60809" r="2857"/>
            <a:stretch>
              <a:fillRect/>
            </a:stretch>
          </p:blipFill>
          <p:spPr bwMode="auto">
            <a:xfrm>
              <a:off x="8869682" y="0"/>
              <a:ext cx="3322318" cy="579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063" y="0"/>
              <a:ext cx="9144000" cy="579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Retângulo 5"/>
          <p:cNvSpPr/>
          <p:nvPr/>
        </p:nvSpPr>
        <p:spPr>
          <a:xfrm>
            <a:off x="822960" y="609600"/>
            <a:ext cx="10528663" cy="5257800"/>
          </a:xfrm>
          <a:prstGeom prst="rect">
            <a:avLst/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1267097" y="1304112"/>
            <a:ext cx="9640389" cy="1470025"/>
          </a:xfrm>
        </p:spPr>
        <p:txBody>
          <a:bodyPr>
            <a:normAutofit/>
          </a:bodyPr>
          <a:lstStyle/>
          <a:p>
            <a:r>
              <a:rPr lang="pt-BR" sz="2800" dirty="0"/>
              <a:t>Plano de Desenvolvimento Institucional 2021-2030  </a:t>
            </a:r>
            <a:br>
              <a:rPr lang="pt-BR" sz="2800" dirty="0"/>
            </a:br>
            <a:r>
              <a:rPr lang="pt-BR" sz="2800" dirty="0"/>
              <a:t>O futuro é a gente que faz</a:t>
            </a:r>
          </a:p>
        </p:txBody>
      </p:sp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2886891" y="5486400"/>
            <a:ext cx="6400800" cy="12954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pt-BR" sz="3200" dirty="0">
                <a:solidFill>
                  <a:schemeClr val="bg2">
                    <a:lumMod val="50000"/>
                  </a:schemeClr>
                </a:solidFill>
              </a:rPr>
              <a:t>omissão Executiva</a:t>
            </a:r>
          </a:p>
          <a:p>
            <a:r>
              <a:rPr lang="pt-BR" sz="3200" dirty="0">
                <a:solidFill>
                  <a:schemeClr val="bg2">
                    <a:lumMod val="50000"/>
                  </a:schemeClr>
                </a:solidFill>
              </a:rPr>
              <a:t>17 de novembro de 2021</a:t>
            </a:r>
          </a:p>
        </p:txBody>
      </p:sp>
      <p:pic>
        <p:nvPicPr>
          <p:cNvPr id="10" name="Picture 4" descr="http://www.ufrpe.br/sites/www.ufrpe.br/files/Marcas%20UFRPE-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25297" y="2730135"/>
            <a:ext cx="1910542" cy="2680065"/>
          </a:xfrm>
          <a:prstGeom prst="rect">
            <a:avLst/>
          </a:prstGeom>
          <a:noFill/>
        </p:spPr>
      </p:pic>
      <p:pic>
        <p:nvPicPr>
          <p:cNvPr id="2050" name="Picture 2" descr="C:\Users\Joana\Desktop\CPDI\PDI\comissoes tematicas\guia_comissoes_tematicas\PDI_21_3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47609" y="550182"/>
            <a:ext cx="7123112" cy="1435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9311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6BFAC9FF-8994-43B4-B576-E1DBFC07E4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11" b="91115" l="8159" r="91797">
                        <a14:foregroundMark x1="25011" y1="61970" x2="25011" y2="61970"/>
                        <a14:foregroundMark x1="16407" y1="73123" x2="16407" y2="73123"/>
                        <a14:foregroundMark x1="23718" y1="71710" x2="23718" y2="71710"/>
                        <a14:foregroundMark x1="31074" y1="71413" x2="31074" y2="71413"/>
                        <a14:foregroundMark x1="34329" y1="71487" x2="34329" y2="71487"/>
                        <a14:foregroundMark x1="40125" y1="71859" x2="40125" y2="71859"/>
                        <a14:foregroundMark x1="46099" y1="71859" x2="46099" y2="71859"/>
                        <a14:foregroundMark x1="52162" y1="71004" x2="52162" y2="71004"/>
                        <a14:foregroundMark x1="57245" y1="71227" x2="57245" y2="71227"/>
                        <a14:foregroundMark x1="60232" y1="71227" x2="60232" y2="71227"/>
                        <a14:foregroundMark x1="67900" y1="71152" x2="67900" y2="71152"/>
                        <a14:foregroundMark x1="73874" y1="71152" x2="73874" y2="71152"/>
                        <a14:foregroundMark x1="80651" y1="71152" x2="80651" y2="71152"/>
                        <a14:foregroundMark x1="15158" y1="77807" x2="15158" y2="77807"/>
                        <a14:foregroundMark x1="18591" y1="77881" x2="18591" y2="77881"/>
                        <a14:foregroundMark x1="24209" y1="78253" x2="24209" y2="78253"/>
                        <a14:foregroundMark x1="31164" y1="79182" x2="31164" y2="79182"/>
                        <a14:foregroundMark x1="36781" y1="79554" x2="36781" y2="79554"/>
                        <a14:foregroundMark x1="43201" y1="79926" x2="43201" y2="79926"/>
                        <a14:foregroundMark x1="49710" y1="79851" x2="49710" y2="79851"/>
                        <a14:foregroundMark x1="57601" y1="80074" x2="57601" y2="80074"/>
                        <a14:foregroundMark x1="63486" y1="79777" x2="63486" y2="79777"/>
                        <a14:foregroundMark x1="70531" y1="80149" x2="70531" y2="80149"/>
                        <a14:foregroundMark x1="76951" y1="80223" x2="76951" y2="80223"/>
                        <a14:foregroundMark x1="83549" y1="80223" x2="83549" y2="80223"/>
                        <a14:foregroundMark x1="14311" y1="87175" x2="14311" y2="87175"/>
                        <a14:foregroundMark x1="16942" y1="86952" x2="16942" y2="86952"/>
                        <a14:foregroundMark x1="25279" y1="86877" x2="25279" y2="86877"/>
                        <a14:foregroundMark x1="30807" y1="87026" x2="30807" y2="87026"/>
                        <a14:foregroundMark x1="36335" y1="87100" x2="36335" y2="87100"/>
                        <a14:foregroundMark x1="42577" y1="87249" x2="42577" y2="87249"/>
                        <a14:foregroundMark x1="50334" y1="88216" x2="50334" y2="88216"/>
                        <a14:foregroundMark x1="56977" y1="87323" x2="56977" y2="87323"/>
                        <a14:foregroundMark x1="64735" y1="87398" x2="64735" y2="87398"/>
                        <a14:foregroundMark x1="70441" y1="87323" x2="70441" y2="87323"/>
                        <a14:foregroundMark x1="77753" y1="87323" x2="77753" y2="87323"/>
                        <a14:foregroundMark x1="84307" y1="87472" x2="84307" y2="87472"/>
                        <a14:backgroundMark x1="47258" y1="71078" x2="47258" y2="71078"/>
                        <a14:backgroundMark x1="61926" y1="71933" x2="61926" y2="71933"/>
                        <a14:backgroundMark x1="68524" y1="71933" x2="68524" y2="71933"/>
                        <a14:backgroundMark x1="76148" y1="72082" x2="76148" y2="72082"/>
                        <a14:backgroundMark x1="26884" y1="80149" x2="26884" y2="80149"/>
                        <a14:backgroundMark x1="38654" y1="78885" x2="38654" y2="78885"/>
                        <a14:backgroundMark x1="44984" y1="79851" x2="44984" y2="79851"/>
                        <a14:backgroundMark x1="59206" y1="79033" x2="59206" y2="79033"/>
                        <a14:backgroundMark x1="72537" y1="78885" x2="72537" y2="78885"/>
                        <a14:backgroundMark x1="78600" y1="80074" x2="78600" y2="80074"/>
                        <a14:backgroundMark x1="12350" y1="87993" x2="12350" y2="87993"/>
                        <a14:backgroundMark x1="26884" y1="87249" x2="26884" y2="87249"/>
                        <a14:backgroundMark x1="38297" y1="87249" x2="38297" y2="87249"/>
                        <a14:backgroundMark x1="52073" y1="88067" x2="52073" y2="88067"/>
                        <a14:backgroundMark x1="65938" y1="86989" x2="65938" y2="86989"/>
                        <a14:backgroundMark x1="66117" y1="88996" x2="66117" y2="889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5772426"/>
            <a:ext cx="899654" cy="1078947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 r="76667"/>
          <a:stretch>
            <a:fillRect/>
          </a:stretch>
        </p:blipFill>
        <p:spPr bwMode="auto">
          <a:xfrm>
            <a:off x="0" y="0"/>
            <a:ext cx="2133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380999" y="228600"/>
            <a:ext cx="4961709" cy="1143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pt-BR" dirty="0"/>
              <a:t>Pauta de Reunião</a:t>
            </a: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18F85A02-2A6C-4F7C-A24D-5A63395BF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799" y="1668462"/>
            <a:ext cx="8318864" cy="4351338"/>
          </a:xfrm>
        </p:spPr>
        <p:txBody>
          <a:bodyPr>
            <a:normAutofit/>
          </a:bodyPr>
          <a:lstStyle/>
          <a:p>
            <a:r>
              <a:rPr lang="pt-BR" sz="3200" dirty="0">
                <a:ea typeface="Cambria" panose="02040503050406030204" pitchFamily="18" charset="0"/>
              </a:rPr>
              <a:t>Encaminhamento do PDI</a:t>
            </a:r>
          </a:p>
          <a:p>
            <a:endParaRPr lang="pt-BR" sz="3200" dirty="0">
              <a:ea typeface="Cambria" panose="02040503050406030204" pitchFamily="18" charset="0"/>
            </a:endParaRPr>
          </a:p>
          <a:p>
            <a:r>
              <a:rPr lang="pt-BR" sz="3200" dirty="0">
                <a:ea typeface="Cambria" panose="02040503050406030204" pitchFamily="18" charset="0"/>
              </a:rPr>
              <a:t>Aprovação na Câmara de Planejamento</a:t>
            </a:r>
          </a:p>
          <a:p>
            <a:endParaRPr lang="pt-BR" sz="3200" dirty="0">
              <a:ea typeface="Cambria" panose="02040503050406030204" pitchFamily="18" charset="0"/>
            </a:endParaRPr>
          </a:p>
          <a:p>
            <a:r>
              <a:rPr lang="pt-BR" sz="3200" dirty="0">
                <a:ea typeface="Cambria" panose="02040503050406030204" pitchFamily="18" charset="0"/>
              </a:rPr>
              <a:t>Outros assuntos</a:t>
            </a:r>
          </a:p>
        </p:txBody>
      </p:sp>
      <p:sp>
        <p:nvSpPr>
          <p:cNvPr id="10" name="CaixaDeTexto 9"/>
          <p:cNvSpPr txBox="1"/>
          <p:nvPr/>
        </p:nvSpPr>
        <p:spPr>
          <a:xfrm rot="16200000">
            <a:off x="-707565" y="3381666"/>
            <a:ext cx="1784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PDI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UFRPE 2021-2030</a:t>
            </a:r>
          </a:p>
        </p:txBody>
      </p:sp>
      <p:pic>
        <p:nvPicPr>
          <p:cNvPr id="1026" name="Picture 2" descr="C:\Users\Joana\Desktop\CPDI\PDI\comissoes tematicas\guia_comissoes_tematicas\PDI_21_3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34103" y="6028082"/>
            <a:ext cx="2817450" cy="5676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6981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51"/>
          <p:cNvGrpSpPr/>
          <p:nvPr/>
        </p:nvGrpSpPr>
        <p:grpSpPr>
          <a:xfrm>
            <a:off x="0" y="0"/>
            <a:ext cx="12192000" cy="1828800"/>
            <a:chOff x="0" y="0"/>
            <a:chExt cx="12192000" cy="1828800"/>
          </a:xfrm>
        </p:grpSpPr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t="68420"/>
            <a:stretch>
              <a:fillRect/>
            </a:stretch>
          </p:blipFill>
          <p:spPr bwMode="auto">
            <a:xfrm>
              <a:off x="0" y="0"/>
              <a:ext cx="9144000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510" t="68420" r="18774"/>
            <a:stretch>
              <a:fillRect/>
            </a:stretch>
          </p:blipFill>
          <p:spPr bwMode="auto">
            <a:xfrm>
              <a:off x="8834718" y="0"/>
              <a:ext cx="3357282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9" name="CaixaDeTexto 28"/>
          <p:cNvSpPr txBox="1"/>
          <p:nvPr/>
        </p:nvSpPr>
        <p:spPr>
          <a:xfrm>
            <a:off x="9779806" y="4162702"/>
            <a:ext cx="78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jul. 21</a:t>
            </a:r>
          </a:p>
        </p:txBody>
      </p:sp>
      <p:sp>
        <p:nvSpPr>
          <p:cNvPr id="50" name="CaixaDeTexto 49"/>
          <p:cNvSpPr txBox="1"/>
          <p:nvPr/>
        </p:nvSpPr>
        <p:spPr>
          <a:xfrm rot="16200000">
            <a:off x="-707565" y="3381666"/>
            <a:ext cx="1784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PDI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UFRPE 2021-2030</a:t>
            </a:r>
          </a:p>
        </p:txBody>
      </p:sp>
      <p:pic>
        <p:nvPicPr>
          <p:cNvPr id="53" name="Imagem 52">
            <a:extLst>
              <a:ext uri="{FF2B5EF4-FFF2-40B4-BE49-F238E27FC236}">
                <a16:creationId xmlns:a16="http://schemas.microsoft.com/office/drawing/2014/main" id="{6BFAC9FF-8994-43B4-B576-E1DBFC07E4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11" b="91115" l="8159" r="91797">
                        <a14:foregroundMark x1="25011" y1="61970" x2="25011" y2="61970"/>
                        <a14:foregroundMark x1="16407" y1="73123" x2="16407" y2="73123"/>
                        <a14:foregroundMark x1="23718" y1="71710" x2="23718" y2="71710"/>
                        <a14:foregroundMark x1="31074" y1="71413" x2="31074" y2="71413"/>
                        <a14:foregroundMark x1="34329" y1="71487" x2="34329" y2="71487"/>
                        <a14:foregroundMark x1="40125" y1="71859" x2="40125" y2="71859"/>
                        <a14:foregroundMark x1="46099" y1="71859" x2="46099" y2="71859"/>
                        <a14:foregroundMark x1="52162" y1="71004" x2="52162" y2="71004"/>
                        <a14:foregroundMark x1="57245" y1="71227" x2="57245" y2="71227"/>
                        <a14:foregroundMark x1="60232" y1="71227" x2="60232" y2="71227"/>
                        <a14:foregroundMark x1="67900" y1="71152" x2="67900" y2="71152"/>
                        <a14:foregroundMark x1="73874" y1="71152" x2="73874" y2="71152"/>
                        <a14:foregroundMark x1="80651" y1="71152" x2="80651" y2="71152"/>
                        <a14:foregroundMark x1="15158" y1="77807" x2="15158" y2="77807"/>
                        <a14:foregroundMark x1="18591" y1="77881" x2="18591" y2="77881"/>
                        <a14:foregroundMark x1="24209" y1="78253" x2="24209" y2="78253"/>
                        <a14:foregroundMark x1="31164" y1="79182" x2="31164" y2="79182"/>
                        <a14:foregroundMark x1="36781" y1="79554" x2="36781" y2="79554"/>
                        <a14:foregroundMark x1="43201" y1="79926" x2="43201" y2="79926"/>
                        <a14:foregroundMark x1="49710" y1="79851" x2="49710" y2="79851"/>
                        <a14:foregroundMark x1="57601" y1="80074" x2="57601" y2="80074"/>
                        <a14:foregroundMark x1="63486" y1="79777" x2="63486" y2="79777"/>
                        <a14:foregroundMark x1="70531" y1="80149" x2="70531" y2="80149"/>
                        <a14:foregroundMark x1="76951" y1="80223" x2="76951" y2="80223"/>
                        <a14:foregroundMark x1="83549" y1="80223" x2="83549" y2="80223"/>
                        <a14:foregroundMark x1="14311" y1="87175" x2="14311" y2="87175"/>
                        <a14:foregroundMark x1="16942" y1="86952" x2="16942" y2="86952"/>
                        <a14:foregroundMark x1="25279" y1="86877" x2="25279" y2="86877"/>
                        <a14:foregroundMark x1="30807" y1="87026" x2="30807" y2="87026"/>
                        <a14:foregroundMark x1="36335" y1="87100" x2="36335" y2="87100"/>
                        <a14:foregroundMark x1="42577" y1="87249" x2="42577" y2="87249"/>
                        <a14:foregroundMark x1="50334" y1="88216" x2="50334" y2="88216"/>
                        <a14:foregroundMark x1="56977" y1="87323" x2="56977" y2="87323"/>
                        <a14:foregroundMark x1="64735" y1="87398" x2="64735" y2="87398"/>
                        <a14:foregroundMark x1="70441" y1="87323" x2="70441" y2="87323"/>
                        <a14:foregroundMark x1="77753" y1="87323" x2="77753" y2="87323"/>
                        <a14:foregroundMark x1="84307" y1="87472" x2="84307" y2="87472"/>
                        <a14:backgroundMark x1="47258" y1="71078" x2="47258" y2="71078"/>
                        <a14:backgroundMark x1="61926" y1="71933" x2="61926" y2="71933"/>
                        <a14:backgroundMark x1="68524" y1="71933" x2="68524" y2="71933"/>
                        <a14:backgroundMark x1="76148" y1="72082" x2="76148" y2="72082"/>
                        <a14:backgroundMark x1="26884" y1="80149" x2="26884" y2="80149"/>
                        <a14:backgroundMark x1="38654" y1="78885" x2="38654" y2="78885"/>
                        <a14:backgroundMark x1="44984" y1="79851" x2="44984" y2="79851"/>
                        <a14:backgroundMark x1="59206" y1="79033" x2="59206" y2="79033"/>
                        <a14:backgroundMark x1="72537" y1="78885" x2="72537" y2="78885"/>
                        <a14:backgroundMark x1="78600" y1="80074" x2="78600" y2="80074"/>
                        <a14:backgroundMark x1="12350" y1="87993" x2="12350" y2="87993"/>
                        <a14:backgroundMark x1="26884" y1="87249" x2="26884" y2="87249"/>
                        <a14:backgroundMark x1="38297" y1="87249" x2="38297" y2="87249"/>
                        <a14:backgroundMark x1="52073" y1="88067" x2="52073" y2="88067"/>
                        <a14:backgroundMark x1="65938" y1="86989" x2="65938" y2="86989"/>
                        <a14:backgroundMark x1="66117" y1="88996" x2="66117" y2="889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5772426"/>
            <a:ext cx="899654" cy="1078947"/>
          </a:xfrm>
          <a:prstGeom prst="rect">
            <a:avLst/>
          </a:prstGeom>
        </p:spPr>
      </p:pic>
      <p:pic>
        <p:nvPicPr>
          <p:cNvPr id="14" name="Picture 2" descr="C:\Users\Joana\Desktop\CPDI\PDI\comissoes tematicas\guia_comissoes_tematicas\PDI_21_3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34103" y="6028082"/>
            <a:ext cx="2817450" cy="567634"/>
          </a:xfrm>
          <a:prstGeom prst="rect">
            <a:avLst/>
          </a:prstGeom>
          <a:noFill/>
        </p:spPr>
      </p:pic>
      <p:sp>
        <p:nvSpPr>
          <p:cNvPr id="17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u="sng" dirty="0">
                <a:ea typeface="Cambria" panose="02040503050406030204" pitchFamily="18" charset="0"/>
              </a:rPr>
              <a:t>Processo e aprovação:</a:t>
            </a:r>
            <a:endParaRPr lang="pt-BR" sz="4000" b="1" dirty="0">
              <a:ea typeface="Cambria" panose="02040503050406030204" pitchFamily="18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32F2C67-1739-4E41-ABFD-92AF32134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10597446" cy="4351338"/>
          </a:xfrm>
        </p:spPr>
        <p:txBody>
          <a:bodyPr>
            <a:normAutofit/>
          </a:bodyPr>
          <a:lstStyle/>
          <a:p>
            <a:r>
              <a:rPr lang="pt-BR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Processo de encaminhamento do PDI aberto em 05/11/21: 23082.026052/2021-81</a:t>
            </a:r>
          </a:p>
          <a:p>
            <a:r>
              <a:rPr lang="pt-BR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PDI aprovado na Câmara de Planejamento e Orçamento em 09/11/21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Reunião do </a:t>
            </a:r>
            <a:r>
              <a:rPr lang="pt-BR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Consu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 em 26/11 às 9h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106521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51"/>
          <p:cNvGrpSpPr/>
          <p:nvPr/>
        </p:nvGrpSpPr>
        <p:grpSpPr>
          <a:xfrm>
            <a:off x="0" y="0"/>
            <a:ext cx="12192000" cy="1828800"/>
            <a:chOff x="0" y="0"/>
            <a:chExt cx="12192000" cy="1828800"/>
          </a:xfrm>
        </p:grpSpPr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t="68420"/>
            <a:stretch>
              <a:fillRect/>
            </a:stretch>
          </p:blipFill>
          <p:spPr bwMode="auto">
            <a:xfrm>
              <a:off x="0" y="0"/>
              <a:ext cx="9144000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4510" t="68420" r="18774"/>
            <a:stretch>
              <a:fillRect/>
            </a:stretch>
          </p:blipFill>
          <p:spPr bwMode="auto">
            <a:xfrm>
              <a:off x="8834718" y="0"/>
              <a:ext cx="3357282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50" name="CaixaDeTexto 49"/>
          <p:cNvSpPr txBox="1"/>
          <p:nvPr/>
        </p:nvSpPr>
        <p:spPr>
          <a:xfrm rot="16200000">
            <a:off x="-707565" y="3381666"/>
            <a:ext cx="1784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PDI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UFRPE 2021-2030</a:t>
            </a:r>
          </a:p>
        </p:txBody>
      </p:sp>
      <p:pic>
        <p:nvPicPr>
          <p:cNvPr id="53" name="Imagem 52">
            <a:extLst>
              <a:ext uri="{FF2B5EF4-FFF2-40B4-BE49-F238E27FC236}">
                <a16:creationId xmlns:a16="http://schemas.microsoft.com/office/drawing/2014/main" id="{6BFAC9FF-8994-43B4-B576-E1DBFC07E4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11" b="91115" l="8159" r="91797">
                        <a14:foregroundMark x1="25011" y1="61970" x2="25011" y2="61970"/>
                        <a14:foregroundMark x1="16407" y1="73123" x2="16407" y2="73123"/>
                        <a14:foregroundMark x1="23718" y1="71710" x2="23718" y2="71710"/>
                        <a14:foregroundMark x1="31074" y1="71413" x2="31074" y2="71413"/>
                        <a14:foregroundMark x1="34329" y1="71487" x2="34329" y2="71487"/>
                        <a14:foregroundMark x1="40125" y1="71859" x2="40125" y2="71859"/>
                        <a14:foregroundMark x1="46099" y1="71859" x2="46099" y2="71859"/>
                        <a14:foregroundMark x1="52162" y1="71004" x2="52162" y2="71004"/>
                        <a14:foregroundMark x1="57245" y1="71227" x2="57245" y2="71227"/>
                        <a14:foregroundMark x1="60232" y1="71227" x2="60232" y2="71227"/>
                        <a14:foregroundMark x1="67900" y1="71152" x2="67900" y2="71152"/>
                        <a14:foregroundMark x1="73874" y1="71152" x2="73874" y2="71152"/>
                        <a14:foregroundMark x1="80651" y1="71152" x2="80651" y2="71152"/>
                        <a14:foregroundMark x1="15158" y1="77807" x2="15158" y2="77807"/>
                        <a14:foregroundMark x1="18591" y1="77881" x2="18591" y2="77881"/>
                        <a14:foregroundMark x1="24209" y1="78253" x2="24209" y2="78253"/>
                        <a14:foregroundMark x1="31164" y1="79182" x2="31164" y2="79182"/>
                        <a14:foregroundMark x1="36781" y1="79554" x2="36781" y2="79554"/>
                        <a14:foregroundMark x1="43201" y1="79926" x2="43201" y2="79926"/>
                        <a14:foregroundMark x1="49710" y1="79851" x2="49710" y2="79851"/>
                        <a14:foregroundMark x1="57601" y1="80074" x2="57601" y2="80074"/>
                        <a14:foregroundMark x1="63486" y1="79777" x2="63486" y2="79777"/>
                        <a14:foregroundMark x1="70531" y1="80149" x2="70531" y2="80149"/>
                        <a14:foregroundMark x1="76951" y1="80223" x2="76951" y2="80223"/>
                        <a14:foregroundMark x1="83549" y1="80223" x2="83549" y2="80223"/>
                        <a14:foregroundMark x1="14311" y1="87175" x2="14311" y2="87175"/>
                        <a14:foregroundMark x1="16942" y1="86952" x2="16942" y2="86952"/>
                        <a14:foregroundMark x1="25279" y1="86877" x2="25279" y2="86877"/>
                        <a14:foregroundMark x1="30807" y1="87026" x2="30807" y2="87026"/>
                        <a14:foregroundMark x1="36335" y1="87100" x2="36335" y2="87100"/>
                        <a14:foregroundMark x1="42577" y1="87249" x2="42577" y2="87249"/>
                        <a14:foregroundMark x1="50334" y1="88216" x2="50334" y2="88216"/>
                        <a14:foregroundMark x1="56977" y1="87323" x2="56977" y2="87323"/>
                        <a14:foregroundMark x1="64735" y1="87398" x2="64735" y2="87398"/>
                        <a14:foregroundMark x1="70441" y1="87323" x2="70441" y2="87323"/>
                        <a14:foregroundMark x1="77753" y1="87323" x2="77753" y2="87323"/>
                        <a14:foregroundMark x1="84307" y1="87472" x2="84307" y2="87472"/>
                        <a14:backgroundMark x1="47258" y1="71078" x2="47258" y2="71078"/>
                        <a14:backgroundMark x1="61926" y1="71933" x2="61926" y2="71933"/>
                        <a14:backgroundMark x1="68524" y1="71933" x2="68524" y2="71933"/>
                        <a14:backgroundMark x1="76148" y1="72082" x2="76148" y2="72082"/>
                        <a14:backgroundMark x1="26884" y1="80149" x2="26884" y2="80149"/>
                        <a14:backgroundMark x1="38654" y1="78885" x2="38654" y2="78885"/>
                        <a14:backgroundMark x1="44984" y1="79851" x2="44984" y2="79851"/>
                        <a14:backgroundMark x1="59206" y1="79033" x2="59206" y2="79033"/>
                        <a14:backgroundMark x1="72537" y1="78885" x2="72537" y2="78885"/>
                        <a14:backgroundMark x1="78600" y1="80074" x2="78600" y2="80074"/>
                        <a14:backgroundMark x1="12350" y1="87993" x2="12350" y2="87993"/>
                        <a14:backgroundMark x1="26884" y1="87249" x2="26884" y2="87249"/>
                        <a14:backgroundMark x1="38297" y1="87249" x2="38297" y2="87249"/>
                        <a14:backgroundMark x1="52073" y1="88067" x2="52073" y2="88067"/>
                        <a14:backgroundMark x1="65938" y1="86989" x2="65938" y2="86989"/>
                        <a14:backgroundMark x1="66117" y1="88996" x2="66117" y2="889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5772426"/>
            <a:ext cx="899654" cy="1078947"/>
          </a:xfrm>
          <a:prstGeom prst="rect">
            <a:avLst/>
          </a:prstGeom>
        </p:spPr>
      </p:pic>
      <p:pic>
        <p:nvPicPr>
          <p:cNvPr id="14" name="Picture 2" descr="C:\Users\Joana\Desktop\CPDI\PDI\comissoes tematicas\guia_comissoes_tematicas\PDI_21_3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34103" y="6028082"/>
            <a:ext cx="2817450" cy="567634"/>
          </a:xfrm>
          <a:prstGeom prst="rect">
            <a:avLst/>
          </a:prstGeom>
          <a:noFill/>
        </p:spPr>
      </p:pic>
      <p:sp>
        <p:nvSpPr>
          <p:cNvPr id="26" name="Título 1"/>
          <p:cNvSpPr txBox="1">
            <a:spLocks/>
          </p:cNvSpPr>
          <p:nvPr/>
        </p:nvSpPr>
        <p:spPr>
          <a:xfrm>
            <a:off x="312739" y="545239"/>
            <a:ext cx="117046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+mj-cs"/>
              </a:rPr>
              <a:t>Cronograma</a:t>
            </a:r>
            <a:endParaRPr kumimoji="0" lang="pt-BR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Cambria" panose="02040503050406030204" pitchFamily="18" charset="0"/>
              <a:cs typeface="+mj-cs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A109379B-BC39-483F-A1ED-ECBD7F5ABF5E}"/>
              </a:ext>
            </a:extLst>
          </p:cNvPr>
          <p:cNvSpPr/>
          <p:nvPr/>
        </p:nvSpPr>
        <p:spPr>
          <a:xfrm>
            <a:off x="1663775" y="3901445"/>
            <a:ext cx="9322279" cy="32657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Paralelogramo 11">
            <a:extLst>
              <a:ext uri="{FF2B5EF4-FFF2-40B4-BE49-F238E27FC236}">
                <a16:creationId xmlns:a16="http://schemas.microsoft.com/office/drawing/2014/main" id="{5CC23F64-D7A6-4F7B-AF47-A7CACA940A9D}"/>
              </a:ext>
            </a:extLst>
          </p:cNvPr>
          <p:cNvSpPr/>
          <p:nvPr/>
        </p:nvSpPr>
        <p:spPr>
          <a:xfrm>
            <a:off x="1721095" y="3914506"/>
            <a:ext cx="1332000" cy="287383"/>
          </a:xfrm>
          <a:prstGeom prst="parallelogram">
            <a:avLst>
              <a:gd name="adj" fmla="val 78846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Paralelogramo 12">
            <a:extLst>
              <a:ext uri="{FF2B5EF4-FFF2-40B4-BE49-F238E27FC236}">
                <a16:creationId xmlns:a16="http://schemas.microsoft.com/office/drawing/2014/main" id="{7EE99685-F3E6-417F-B20C-21197DA7B47A}"/>
              </a:ext>
            </a:extLst>
          </p:cNvPr>
          <p:cNvSpPr/>
          <p:nvPr/>
        </p:nvSpPr>
        <p:spPr>
          <a:xfrm>
            <a:off x="2882427" y="3914507"/>
            <a:ext cx="2160000" cy="287383"/>
          </a:xfrm>
          <a:prstGeom prst="parallelogram">
            <a:avLst>
              <a:gd name="adj" fmla="val 7884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Paralelogramo 14">
            <a:extLst>
              <a:ext uri="{FF2B5EF4-FFF2-40B4-BE49-F238E27FC236}">
                <a16:creationId xmlns:a16="http://schemas.microsoft.com/office/drawing/2014/main" id="{9CEDED36-BCE8-4253-BCBC-C7EA6782C494}"/>
              </a:ext>
            </a:extLst>
          </p:cNvPr>
          <p:cNvSpPr/>
          <p:nvPr/>
        </p:nvSpPr>
        <p:spPr>
          <a:xfrm>
            <a:off x="4865745" y="3921948"/>
            <a:ext cx="1492624" cy="293195"/>
          </a:xfrm>
          <a:prstGeom prst="parallelogram">
            <a:avLst>
              <a:gd name="adj" fmla="val 78846"/>
            </a:avLst>
          </a:prstGeom>
          <a:solidFill>
            <a:srgbClr val="E65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Paralelogramo 15">
            <a:extLst>
              <a:ext uri="{FF2B5EF4-FFF2-40B4-BE49-F238E27FC236}">
                <a16:creationId xmlns:a16="http://schemas.microsoft.com/office/drawing/2014/main" id="{FB0BB1C9-CE7E-4575-A8AA-73496A84AFA0}"/>
              </a:ext>
            </a:extLst>
          </p:cNvPr>
          <p:cNvSpPr/>
          <p:nvPr/>
        </p:nvSpPr>
        <p:spPr>
          <a:xfrm>
            <a:off x="6239618" y="3914507"/>
            <a:ext cx="1620000" cy="287383"/>
          </a:xfrm>
          <a:prstGeom prst="parallelogram">
            <a:avLst>
              <a:gd name="adj" fmla="val 78846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Paralelogramo 16">
            <a:extLst>
              <a:ext uri="{FF2B5EF4-FFF2-40B4-BE49-F238E27FC236}">
                <a16:creationId xmlns:a16="http://schemas.microsoft.com/office/drawing/2014/main" id="{18FD7466-6164-46BE-B113-91B0BD06F080}"/>
              </a:ext>
            </a:extLst>
          </p:cNvPr>
          <p:cNvSpPr/>
          <p:nvPr/>
        </p:nvSpPr>
        <p:spPr>
          <a:xfrm>
            <a:off x="7684311" y="3914507"/>
            <a:ext cx="1656000" cy="287383"/>
          </a:xfrm>
          <a:prstGeom prst="parallelogram">
            <a:avLst>
              <a:gd name="adj" fmla="val 78846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Paralelogramo 17">
            <a:extLst>
              <a:ext uri="{FF2B5EF4-FFF2-40B4-BE49-F238E27FC236}">
                <a16:creationId xmlns:a16="http://schemas.microsoft.com/office/drawing/2014/main" id="{07460CC5-2898-45AD-BC3A-38A9AE375FEB}"/>
              </a:ext>
            </a:extLst>
          </p:cNvPr>
          <p:cNvSpPr/>
          <p:nvPr/>
        </p:nvSpPr>
        <p:spPr>
          <a:xfrm>
            <a:off x="9177454" y="3914507"/>
            <a:ext cx="1692000" cy="287383"/>
          </a:xfrm>
          <a:prstGeom prst="parallelogram">
            <a:avLst>
              <a:gd name="adj" fmla="val 7884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5C6C3C4C-9B52-41B2-B7D9-D596720BF6C7}"/>
              </a:ext>
            </a:extLst>
          </p:cNvPr>
          <p:cNvSpPr txBox="1"/>
          <p:nvPr/>
        </p:nvSpPr>
        <p:spPr>
          <a:xfrm>
            <a:off x="1781417" y="3901445"/>
            <a:ext cx="12905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</a:rPr>
              <a:t>out./nov. 20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604A0FA3-DAE4-4A8D-ABDA-57226C2E6785}"/>
              </a:ext>
            </a:extLst>
          </p:cNvPr>
          <p:cNvSpPr txBox="1"/>
          <p:nvPr/>
        </p:nvSpPr>
        <p:spPr>
          <a:xfrm>
            <a:off x="3013322" y="3857903"/>
            <a:ext cx="1980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dez. 20 – mai.21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CD4B2086-E833-4B13-A3E9-9F9D1AE1666F}"/>
              </a:ext>
            </a:extLst>
          </p:cNvPr>
          <p:cNvSpPr txBox="1"/>
          <p:nvPr/>
        </p:nvSpPr>
        <p:spPr>
          <a:xfrm>
            <a:off x="5050252" y="3866614"/>
            <a:ext cx="1387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jun./jul. 21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1E7D12DB-6181-4FB1-8C4E-D45A1F39AA86}"/>
              </a:ext>
            </a:extLst>
          </p:cNvPr>
          <p:cNvSpPr txBox="1"/>
          <p:nvPr/>
        </p:nvSpPr>
        <p:spPr>
          <a:xfrm>
            <a:off x="6344317" y="3862259"/>
            <a:ext cx="1426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ago./set. 21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F4EB1C76-CE53-49FD-B1FD-892F1D227AB9}"/>
              </a:ext>
            </a:extLst>
          </p:cNvPr>
          <p:cNvSpPr txBox="1"/>
          <p:nvPr/>
        </p:nvSpPr>
        <p:spPr>
          <a:xfrm>
            <a:off x="7867946" y="3849196"/>
            <a:ext cx="1314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set./out. 21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82FB7A3F-B720-4D43-B2EF-BAF02A8E9035}"/>
              </a:ext>
            </a:extLst>
          </p:cNvPr>
          <p:cNvSpPr txBox="1"/>
          <p:nvPr/>
        </p:nvSpPr>
        <p:spPr>
          <a:xfrm>
            <a:off x="9365371" y="3856021"/>
            <a:ext cx="135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nov./dez 21</a:t>
            </a:r>
          </a:p>
        </p:txBody>
      </p: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3DD456AC-3B36-4A48-8D34-CAD3F8122420}"/>
              </a:ext>
            </a:extLst>
          </p:cNvPr>
          <p:cNvCxnSpPr>
            <a:cxnSpLocks/>
          </p:cNvCxnSpPr>
          <p:nvPr/>
        </p:nvCxnSpPr>
        <p:spPr>
          <a:xfrm flipH="1">
            <a:off x="4665836" y="3096762"/>
            <a:ext cx="9183" cy="82518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FFD4E51F-01CC-493D-8A5F-1C759FD14291}"/>
              </a:ext>
            </a:extLst>
          </p:cNvPr>
          <p:cNvCxnSpPr>
            <a:cxnSpLocks/>
          </p:cNvCxnSpPr>
          <p:nvPr/>
        </p:nvCxnSpPr>
        <p:spPr>
          <a:xfrm flipH="1">
            <a:off x="5641991" y="4212880"/>
            <a:ext cx="9183" cy="825186"/>
          </a:xfrm>
          <a:prstGeom prst="line">
            <a:avLst/>
          </a:prstGeom>
          <a:ln w="38100">
            <a:solidFill>
              <a:srgbClr val="E65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99E15C5B-739D-4269-82F8-1D2E548BADFC}"/>
              </a:ext>
            </a:extLst>
          </p:cNvPr>
          <p:cNvCxnSpPr>
            <a:cxnSpLocks/>
          </p:cNvCxnSpPr>
          <p:nvPr/>
        </p:nvCxnSpPr>
        <p:spPr>
          <a:xfrm flipH="1">
            <a:off x="7174889" y="3094496"/>
            <a:ext cx="9183" cy="82518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C38ABBE9-1444-4AAC-9AF4-43006570456C}"/>
              </a:ext>
            </a:extLst>
          </p:cNvPr>
          <p:cNvCxnSpPr>
            <a:cxnSpLocks/>
          </p:cNvCxnSpPr>
          <p:nvPr/>
        </p:nvCxnSpPr>
        <p:spPr>
          <a:xfrm flipH="1">
            <a:off x="8261777" y="4199611"/>
            <a:ext cx="9183" cy="82518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457129CB-0488-4736-95BA-B9397D2526E6}"/>
              </a:ext>
            </a:extLst>
          </p:cNvPr>
          <p:cNvCxnSpPr>
            <a:cxnSpLocks/>
          </p:cNvCxnSpPr>
          <p:nvPr/>
        </p:nvCxnSpPr>
        <p:spPr>
          <a:xfrm flipH="1">
            <a:off x="9754919" y="3094480"/>
            <a:ext cx="9183" cy="82518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0C3E3057-7B87-4CAA-BF19-325AFDED2A80}"/>
              </a:ext>
            </a:extLst>
          </p:cNvPr>
          <p:cNvCxnSpPr>
            <a:cxnSpLocks/>
          </p:cNvCxnSpPr>
          <p:nvPr/>
        </p:nvCxnSpPr>
        <p:spPr>
          <a:xfrm flipH="1">
            <a:off x="2178633" y="4186602"/>
            <a:ext cx="9183" cy="825186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ângulo 33">
            <a:extLst>
              <a:ext uri="{FF2B5EF4-FFF2-40B4-BE49-F238E27FC236}">
                <a16:creationId xmlns:a16="http://schemas.microsoft.com/office/drawing/2014/main" id="{97DF219F-1E1B-42A5-8C61-924D6714916C}"/>
              </a:ext>
            </a:extLst>
          </p:cNvPr>
          <p:cNvSpPr/>
          <p:nvPr/>
        </p:nvSpPr>
        <p:spPr>
          <a:xfrm>
            <a:off x="1588865" y="5005798"/>
            <a:ext cx="3174271" cy="10058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Formação de </a:t>
            </a:r>
          </a:p>
          <a:p>
            <a:pPr algn="ctr"/>
            <a:r>
              <a:rPr lang="pt-BR" b="1" dirty="0"/>
              <a:t>Comissões Temáticas</a:t>
            </a:r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72ADB180-5057-452B-93D5-EE8D58973622}"/>
              </a:ext>
            </a:extLst>
          </p:cNvPr>
          <p:cNvSpPr/>
          <p:nvPr/>
        </p:nvSpPr>
        <p:spPr>
          <a:xfrm>
            <a:off x="2631376" y="2103124"/>
            <a:ext cx="2865118" cy="10058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Produção e Escrita do PDI</a:t>
            </a:r>
            <a:endParaRPr lang="pt-BR" dirty="0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4BB3ED5B-4524-4BE6-8429-C35864EEF65F}"/>
              </a:ext>
            </a:extLst>
          </p:cNvPr>
          <p:cNvSpPr/>
          <p:nvPr/>
        </p:nvSpPr>
        <p:spPr>
          <a:xfrm>
            <a:off x="5056579" y="5025041"/>
            <a:ext cx="1467334" cy="1005840"/>
          </a:xfrm>
          <a:prstGeom prst="rect">
            <a:avLst/>
          </a:prstGeom>
          <a:solidFill>
            <a:srgbClr val="E65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Organização,Montagem e Editoração</a:t>
            </a:r>
            <a:endParaRPr lang="pt-BR" dirty="0"/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0FB24E06-705B-426A-91D0-160524FDD259}"/>
              </a:ext>
            </a:extLst>
          </p:cNvPr>
          <p:cNvSpPr/>
          <p:nvPr/>
        </p:nvSpPr>
        <p:spPr>
          <a:xfrm>
            <a:off x="6589467" y="2103124"/>
            <a:ext cx="1188720" cy="10058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Consulta Pública</a:t>
            </a:r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1A369AFB-C9E6-4B26-A91D-259D3BBC0123}"/>
              </a:ext>
            </a:extLst>
          </p:cNvPr>
          <p:cNvSpPr/>
          <p:nvPr/>
        </p:nvSpPr>
        <p:spPr>
          <a:xfrm>
            <a:off x="7676365" y="5011788"/>
            <a:ext cx="1188720" cy="10058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Revisão Final</a:t>
            </a:r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43AAB476-766E-4E9D-9465-1440DD7E3CE1}"/>
              </a:ext>
            </a:extLst>
          </p:cNvPr>
          <p:cNvSpPr/>
          <p:nvPr/>
        </p:nvSpPr>
        <p:spPr>
          <a:xfrm>
            <a:off x="9169496" y="2103124"/>
            <a:ext cx="1358469" cy="10058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Submissão e Aprovação no CONSU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6001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-13063" y="0"/>
            <a:ext cx="12205063" cy="5791200"/>
            <a:chOff x="-13063" y="0"/>
            <a:chExt cx="12205063" cy="5791200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60809" r="2857"/>
            <a:stretch>
              <a:fillRect/>
            </a:stretch>
          </p:blipFill>
          <p:spPr bwMode="auto">
            <a:xfrm>
              <a:off x="8869682" y="0"/>
              <a:ext cx="3322318" cy="579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063" y="0"/>
              <a:ext cx="9144000" cy="579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1" name="Imagem 10">
            <a:extLst>
              <a:ext uri="{FF2B5EF4-FFF2-40B4-BE49-F238E27FC236}">
                <a16:creationId xmlns:a16="http://schemas.microsoft.com/office/drawing/2014/main" id="{6BFAC9FF-8994-43B4-B576-E1DBFC07E4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11" b="91115" l="8159" r="91797">
                        <a14:foregroundMark x1="25011" y1="61970" x2="25011" y2="61970"/>
                        <a14:foregroundMark x1="16407" y1="73123" x2="16407" y2="73123"/>
                        <a14:foregroundMark x1="23718" y1="71710" x2="23718" y2="71710"/>
                        <a14:foregroundMark x1="31074" y1="71413" x2="31074" y2="71413"/>
                        <a14:foregroundMark x1="34329" y1="71487" x2="34329" y2="71487"/>
                        <a14:foregroundMark x1="40125" y1="71859" x2="40125" y2="71859"/>
                        <a14:foregroundMark x1="46099" y1="71859" x2="46099" y2="71859"/>
                        <a14:foregroundMark x1="52162" y1="71004" x2="52162" y2="71004"/>
                        <a14:foregroundMark x1="57245" y1="71227" x2="57245" y2="71227"/>
                        <a14:foregroundMark x1="60232" y1="71227" x2="60232" y2="71227"/>
                        <a14:foregroundMark x1="67900" y1="71152" x2="67900" y2="71152"/>
                        <a14:foregroundMark x1="73874" y1="71152" x2="73874" y2="71152"/>
                        <a14:foregroundMark x1="80651" y1="71152" x2="80651" y2="71152"/>
                        <a14:foregroundMark x1="15158" y1="77807" x2="15158" y2="77807"/>
                        <a14:foregroundMark x1="18591" y1="77881" x2="18591" y2="77881"/>
                        <a14:foregroundMark x1="24209" y1="78253" x2="24209" y2="78253"/>
                        <a14:foregroundMark x1="31164" y1="79182" x2="31164" y2="79182"/>
                        <a14:foregroundMark x1="36781" y1="79554" x2="36781" y2="79554"/>
                        <a14:foregroundMark x1="43201" y1="79926" x2="43201" y2="79926"/>
                        <a14:foregroundMark x1="49710" y1="79851" x2="49710" y2="79851"/>
                        <a14:foregroundMark x1="57601" y1="80074" x2="57601" y2="80074"/>
                        <a14:foregroundMark x1="63486" y1="79777" x2="63486" y2="79777"/>
                        <a14:foregroundMark x1="70531" y1="80149" x2="70531" y2="80149"/>
                        <a14:foregroundMark x1="76951" y1="80223" x2="76951" y2="80223"/>
                        <a14:foregroundMark x1="83549" y1="80223" x2="83549" y2="80223"/>
                        <a14:foregroundMark x1="14311" y1="87175" x2="14311" y2="87175"/>
                        <a14:foregroundMark x1="16942" y1="86952" x2="16942" y2="86952"/>
                        <a14:foregroundMark x1="25279" y1="86877" x2="25279" y2="86877"/>
                        <a14:foregroundMark x1="30807" y1="87026" x2="30807" y2="87026"/>
                        <a14:foregroundMark x1="36335" y1="87100" x2="36335" y2="87100"/>
                        <a14:foregroundMark x1="42577" y1="87249" x2="42577" y2="87249"/>
                        <a14:foregroundMark x1="50334" y1="88216" x2="50334" y2="88216"/>
                        <a14:foregroundMark x1="56977" y1="87323" x2="56977" y2="87323"/>
                        <a14:foregroundMark x1="64735" y1="87398" x2="64735" y2="87398"/>
                        <a14:foregroundMark x1="70441" y1="87323" x2="70441" y2="87323"/>
                        <a14:foregroundMark x1="77753" y1="87323" x2="77753" y2="87323"/>
                        <a14:foregroundMark x1="84307" y1="87472" x2="84307" y2="87472"/>
                        <a14:backgroundMark x1="47258" y1="71078" x2="47258" y2="71078"/>
                        <a14:backgroundMark x1="61926" y1="71933" x2="61926" y2="71933"/>
                        <a14:backgroundMark x1="68524" y1="71933" x2="68524" y2="71933"/>
                        <a14:backgroundMark x1="76148" y1="72082" x2="76148" y2="72082"/>
                        <a14:backgroundMark x1="26884" y1="80149" x2="26884" y2="80149"/>
                        <a14:backgroundMark x1="38654" y1="78885" x2="38654" y2="78885"/>
                        <a14:backgroundMark x1="44984" y1="79851" x2="44984" y2="79851"/>
                        <a14:backgroundMark x1="59206" y1="79033" x2="59206" y2="79033"/>
                        <a14:backgroundMark x1="72537" y1="78885" x2="72537" y2="78885"/>
                        <a14:backgroundMark x1="78600" y1="80074" x2="78600" y2="80074"/>
                        <a14:backgroundMark x1="12350" y1="87993" x2="12350" y2="87993"/>
                        <a14:backgroundMark x1="26884" y1="87249" x2="26884" y2="87249"/>
                        <a14:backgroundMark x1="38297" y1="87249" x2="38297" y2="87249"/>
                        <a14:backgroundMark x1="52073" y1="88067" x2="52073" y2="88067"/>
                        <a14:backgroundMark x1="65938" y1="86989" x2="65938" y2="86989"/>
                        <a14:backgroundMark x1="66117" y1="88996" x2="66117" y2="889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5772426"/>
            <a:ext cx="899654" cy="1078947"/>
          </a:xfrm>
          <a:prstGeom prst="rect">
            <a:avLst/>
          </a:prstGeom>
        </p:spPr>
      </p:pic>
      <p:sp>
        <p:nvSpPr>
          <p:cNvPr id="7" name="Elipse 6"/>
          <p:cNvSpPr/>
          <p:nvPr/>
        </p:nvSpPr>
        <p:spPr>
          <a:xfrm>
            <a:off x="3810000" y="925975"/>
            <a:ext cx="4572000" cy="4572000"/>
          </a:xfrm>
          <a:prstGeom prst="ellipse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Texto 11"/>
          <p:cNvSpPr txBox="1">
            <a:spLocks/>
          </p:cNvSpPr>
          <p:nvPr/>
        </p:nvSpPr>
        <p:spPr>
          <a:xfrm>
            <a:off x="4241089" y="3657600"/>
            <a:ext cx="3621087" cy="7493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228600" indent="-228600" algn="ctr">
              <a:lnSpc>
                <a:spcPct val="90000"/>
              </a:lnSpc>
              <a:spcBef>
                <a:spcPts val="1000"/>
              </a:spcBef>
            </a:pPr>
            <a:r>
              <a:rPr lang="pt-BR" sz="2800" b="1" dirty="0"/>
              <a:t>cpdi.proplan@ufrpe.br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www.proplan.ufrpe.br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8" descr="C:\Users\Joana\Desktop\CPDI\imgsit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85509" y="1706336"/>
            <a:ext cx="2239750" cy="1683639"/>
          </a:xfrm>
          <a:prstGeom prst="rect">
            <a:avLst/>
          </a:prstGeom>
          <a:noFill/>
        </p:spPr>
      </p:pic>
      <p:pic>
        <p:nvPicPr>
          <p:cNvPr id="10" name="Picture 2" descr="C:\Users\Joana\Desktop\CPDI\PDI\comissoes tematicas\guia_comissoes_tematicas\PDI_21_3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34103" y="6028082"/>
            <a:ext cx="2817450" cy="567634"/>
          </a:xfrm>
          <a:prstGeom prst="rect">
            <a:avLst/>
          </a:prstGeom>
          <a:noFill/>
        </p:spPr>
      </p:pic>
      <p:sp>
        <p:nvSpPr>
          <p:cNvPr id="13" name="Espaço Reservado para Texto 11">
            <a:extLst>
              <a:ext uri="{FF2B5EF4-FFF2-40B4-BE49-F238E27FC236}">
                <a16:creationId xmlns:a16="http://schemas.microsoft.com/office/drawing/2014/main" id="{0A80D173-0A09-45A8-A0F8-A42F51B54ECE}"/>
              </a:ext>
            </a:extLst>
          </p:cNvPr>
          <p:cNvSpPr txBox="1">
            <a:spLocks/>
          </p:cNvSpPr>
          <p:nvPr/>
        </p:nvSpPr>
        <p:spPr>
          <a:xfrm>
            <a:off x="4183145" y="4572000"/>
            <a:ext cx="3621087" cy="7493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228600" indent="-228600" algn="ctr">
              <a:lnSpc>
                <a:spcPct val="90000"/>
              </a:lnSpc>
              <a:spcBef>
                <a:spcPts val="1000"/>
              </a:spcBef>
            </a:pPr>
            <a:r>
              <a:rPr lang="pt-BR" sz="2800" b="1" dirty="0"/>
              <a:t>Próxima reunião</a:t>
            </a:r>
          </a:p>
          <a:p>
            <a:pPr marL="228600" indent="-228600" algn="ctr">
              <a:lnSpc>
                <a:spcPct val="90000"/>
              </a:lnSpc>
              <a:spcBef>
                <a:spcPts val="1000"/>
              </a:spcBef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07/12 às 9h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2117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13458</TotalTime>
  <Words>151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Plano de Desenvolvimento Institucional 2021-2030   O futuro é a gente que faz</vt:lpstr>
      <vt:lpstr>Pauta de Reunião</vt:lpstr>
      <vt:lpstr>Processo e aprovação: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CPDI</dc:creator>
  <cp:lastModifiedBy>Rafael Rodrigues Carvalho</cp:lastModifiedBy>
  <cp:revision>411</cp:revision>
  <dcterms:created xsi:type="dcterms:W3CDTF">2020-03-11T13:58:53Z</dcterms:created>
  <dcterms:modified xsi:type="dcterms:W3CDTF">2021-11-17T19:00:25Z</dcterms:modified>
</cp:coreProperties>
</file>