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29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65D00"/>
    <a:srgbClr val="FF6600"/>
    <a:srgbClr val="ED7D31"/>
    <a:srgbClr val="4472C4"/>
    <a:srgbClr val="FFC000"/>
    <a:srgbClr val="1E2C4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en-US" sz="1800" dirty="0"/>
              <a:t>29 </a:t>
            </a:r>
            <a:r>
              <a:rPr lang="en-US" sz="1800" dirty="0" err="1"/>
              <a:t>Inscritos</a:t>
            </a:r>
            <a:endParaRPr lang="en-US" sz="1800" dirty="0"/>
          </a:p>
        </c:rich>
      </c:tx>
      <c:layout>
        <c:manualLayout>
          <c:xMode val="edge"/>
          <c:yMode val="edge"/>
          <c:x val="0.35561784390630985"/>
          <c:y val="4.454123038344649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98CC-4AF5-B079-343C4D9D0C2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98CC-4AF5-B079-343C4D9D0C2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98CC-4AF5-B079-343C4D9D0C2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98CC-4AF5-B079-343C4D9D0C2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'Com.1'!$A$33:$A$36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UFAPE</c:v>
                </c:pt>
              </c:strCache>
            </c:strRef>
          </c:cat>
          <c:val>
            <c:numRef>
              <c:f>'Com.1'!$B$33:$B$36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CC-4AF5-B079-343C4D9D0C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30 </a:t>
            </a:r>
            <a:r>
              <a:rPr lang="en-US" sz="1800" dirty="0" err="1"/>
              <a:t>Inscritos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2BC8-4C73-8C0E-78245A4DE99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2BC8-4C73-8C0E-78245A4DE99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2BC8-4C73-8C0E-78245A4DE99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2BC8-4C73-8C0E-78245A4DE99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'Com.3'!$A$33:$A$37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'Com.3'!$B$33:$B$37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8-4C73-8C0E-78245A4DE9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19 de maio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7321" y="27710"/>
            <a:ext cx="7002462" cy="1325563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Fase de organização e montagem: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1026" name="Picture 2" descr="Notícia, editor, escrivaninha, workspace, fazer, jornal, criando, artigo,  escrita, jornalistas, tripulação, mãos, equipe, grupo Clipart | k35038607 |  Fotosearch"/>
          <p:cNvPicPr>
            <a:picLocks noChangeAspect="1" noChangeArrowheads="1"/>
          </p:cNvPicPr>
          <p:nvPr/>
        </p:nvPicPr>
        <p:blipFill>
          <a:blip r:embed="rId6" cstate="print"/>
          <a:srcRect b="8661"/>
          <a:stretch>
            <a:fillRect/>
          </a:stretch>
        </p:blipFill>
        <p:spPr bwMode="auto">
          <a:xfrm>
            <a:off x="7326356" y="0"/>
            <a:ext cx="1374297" cy="1288473"/>
          </a:xfrm>
          <a:prstGeom prst="rect">
            <a:avLst/>
          </a:prstGeom>
          <a:noFill/>
        </p:spPr>
      </p:pic>
      <p:pic>
        <p:nvPicPr>
          <p:cNvPr id="1028" name="Picture 4" descr="newspaper editor clip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508" y="0"/>
            <a:ext cx="1783315" cy="1281569"/>
          </a:xfrm>
          <a:prstGeom prst="rect">
            <a:avLst/>
          </a:prstGeom>
          <a:noFill/>
        </p:spPr>
      </p:pic>
      <p:pic>
        <p:nvPicPr>
          <p:cNvPr id="1032" name="Picture 8" descr="2,256 Copy Editor Illustrations &amp; Clip Art - i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7891" y="0"/>
            <a:ext cx="1704109" cy="1278082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13BAB2-8D59-4840-9A24-E60D27CAE3CF}"/>
              </a:ext>
            </a:extLst>
          </p:cNvPr>
          <p:cNvSpPr txBox="1"/>
          <p:nvPr/>
        </p:nvSpPr>
        <p:spPr>
          <a:xfrm>
            <a:off x="540802" y="1678998"/>
            <a:ext cx="117126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/>
              <a:t>Comissões Temáticas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900" dirty="0"/>
              <a:t>Envio de materiais finais para a CPDI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/>
              <a:t>CPDI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900" dirty="0"/>
              <a:t>Organização e montagem prévia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900" dirty="0"/>
              <a:t>Realização de ajustes pontuais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/>
              <a:t>Comissão Executiva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900" dirty="0"/>
              <a:t>Escrita do Capítulo 1 – Introdução (</a:t>
            </a:r>
            <a:r>
              <a:rPr lang="pt-BR" sz="1900" b="1" dirty="0"/>
              <a:t>Luciano, </a:t>
            </a:r>
            <a:r>
              <a:rPr lang="pt-BR" sz="1900" b="1" dirty="0" err="1"/>
              <a:t>Katya</a:t>
            </a:r>
            <a:r>
              <a:rPr lang="pt-BR" sz="1900" b="1" dirty="0"/>
              <a:t>, Moisés, Luiz Maia</a:t>
            </a:r>
            <a:r>
              <a:rPr lang="pt-BR" sz="19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900" dirty="0"/>
              <a:t>Escrita do </a:t>
            </a:r>
            <a:r>
              <a:rPr lang="pt-BR" sz="1900"/>
              <a:t>Capítulo 14 </a:t>
            </a:r>
            <a:r>
              <a:rPr lang="pt-BR" sz="1900" dirty="0"/>
              <a:t>– Monitoramento, Controle e Revisão (</a:t>
            </a:r>
            <a:r>
              <a:rPr lang="pt-BR" sz="1900" b="1" dirty="0" err="1"/>
              <a:t>Romilson</a:t>
            </a:r>
            <a:r>
              <a:rPr lang="pt-BR" sz="1900" b="1" dirty="0"/>
              <a:t>, Rafael, Joana e Renata Oliveira</a:t>
            </a:r>
            <a:r>
              <a:rPr lang="pt-BR" sz="19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900" dirty="0"/>
              <a:t>Ajustes globais, editoração e versão preliminar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/>
              <a:t>Próxima reunião: 10/06/21 (quinta), às 8h30</a:t>
            </a:r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Relato de lideranças das Comissões Temáticas 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Encaminhamentos para a fase de organização e montagem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u="sng" dirty="0">
                <a:ea typeface="Cambria" panose="02040503050406030204" pitchFamily="18" charset="0"/>
              </a:rPr>
              <a:t>Relato das Comissões Temáticas</a:t>
            </a:r>
            <a:br>
              <a:rPr lang="pt-BR" sz="3200" b="1" u="sng" dirty="0">
                <a:ea typeface="Cambria" panose="02040503050406030204" pitchFamily="18" charset="0"/>
              </a:rPr>
            </a:br>
            <a:r>
              <a:rPr lang="pt-BR" sz="3200" b="1" dirty="0" err="1">
                <a:ea typeface="Cambria" panose="02040503050406030204" pitchFamily="18" charset="0"/>
              </a:rPr>
              <a:t>CT1</a:t>
            </a:r>
            <a:r>
              <a:rPr lang="pt-BR" sz="3200" b="1" dirty="0">
                <a:ea typeface="Cambria" panose="02040503050406030204" pitchFamily="18" charset="0"/>
              </a:rPr>
              <a:t> </a:t>
            </a:r>
            <a:r>
              <a:rPr lang="pt-BR" sz="3200" dirty="0">
                <a:ea typeface="Cambria" panose="02040503050406030204" pitchFamily="18" charset="0"/>
              </a:rPr>
              <a:t>: Perfil Institucional | Avaliação e Acompanhamento do Desenvolvimento Institucional</a:t>
            </a:r>
            <a:endParaRPr lang="pt-BR" sz="32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634" y="2791423"/>
            <a:ext cx="3968737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</a:t>
            </a:r>
          </a:p>
          <a:p>
            <a:pPr algn="ctr">
              <a:buNone/>
            </a:pPr>
            <a:r>
              <a:rPr lang="pt-BR" dirty="0"/>
              <a:t>Cap. 2 </a:t>
            </a:r>
            <a:r>
              <a:rPr lang="pt-BR" sz="2400" dirty="0"/>
              <a:t>- Perfil Institucional; </a:t>
            </a:r>
          </a:p>
          <a:p>
            <a:pPr algn="ctr">
              <a:buNone/>
            </a:pPr>
            <a:r>
              <a:rPr lang="pt-BR" dirty="0"/>
              <a:t>Cap. 5 </a:t>
            </a:r>
            <a:r>
              <a:rPr lang="pt-BR" sz="2400" dirty="0"/>
              <a:t>- Avaliação e Acompanhamento do Desenvolvimento Institucional.</a:t>
            </a:r>
          </a:p>
        </p:txBody>
      </p:sp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20630"/>
              </p:ext>
            </p:extLst>
          </p:nvPr>
        </p:nvGraphicFramePr>
        <p:xfrm>
          <a:off x="809898" y="2025027"/>
          <a:ext cx="3933059" cy="1040074"/>
        </p:xfrm>
        <a:graphic>
          <a:graphicData uri="http://schemas.openxmlformats.org/drawingml/2006/table">
            <a:tbl>
              <a:tblPr/>
              <a:tblGrid>
                <a:gridCol w="393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1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Felipe de Brito Lima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João</a:t>
                      </a:r>
                      <a:r>
                        <a:rPr lang="pt-BR" sz="14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Pimentel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839066" y="3280063"/>
          <a:ext cx="3926898" cy="32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Relato das Comissões Temáticas</a:t>
            </a:r>
            <a:br>
              <a:rPr lang="pt-BR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CT2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Organização Administrativa e Governança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28792"/>
              </p:ext>
            </p:extLst>
          </p:nvPr>
        </p:nvGraphicFramePr>
        <p:xfrm>
          <a:off x="875209" y="1968292"/>
          <a:ext cx="4479839" cy="696531"/>
        </p:xfrm>
        <a:graphic>
          <a:graphicData uri="http://schemas.openxmlformats.org/drawingml/2006/table">
            <a:tbl>
              <a:tblPr/>
              <a:tblGrid>
                <a:gridCol w="447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Katya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Maria Oliveira de Sousa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9438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CAPÍTULO:</a:t>
            </a:r>
            <a:endParaRPr lang="pt-BR" sz="2400" dirty="0"/>
          </a:p>
          <a:p>
            <a:pPr algn="ctr">
              <a:buNone/>
            </a:pPr>
            <a:r>
              <a:rPr lang="pt-BR" sz="2400" dirty="0"/>
              <a:t>Cap. 3 - Organização Administrativa e Governança</a:t>
            </a:r>
          </a:p>
          <a:p>
            <a:pPr algn="ctr"/>
            <a:endParaRPr lang="pt-BR" dirty="0"/>
          </a:p>
        </p:txBody>
      </p:sp>
      <p:pic>
        <p:nvPicPr>
          <p:cNvPr id="15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981" y="3072538"/>
            <a:ext cx="876011" cy="876011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759527" y="3380519"/>
            <a:ext cx="37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PORTARIA GR/UFRPE Nº 245/2021, </a:t>
            </a:r>
          </a:p>
          <a:p>
            <a:r>
              <a:rPr lang="pt-BR" dirty="0"/>
              <a:t>DE 26 DE MARÇO DE 2021.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 l="10648" t="21402" r="13111" b="12689"/>
          <a:stretch>
            <a:fillRect/>
          </a:stretch>
        </p:blipFill>
        <p:spPr bwMode="auto">
          <a:xfrm>
            <a:off x="762000" y="4059382"/>
            <a:ext cx="470337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2258292" y="2826329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11 MEMBROS</a:t>
            </a:r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94076"/>
              </p:ext>
            </p:extLst>
          </p:nvPr>
        </p:nvGraphicFramePr>
        <p:xfrm>
          <a:off x="705405" y="1896851"/>
          <a:ext cx="4952660" cy="491380"/>
        </p:xfrm>
        <a:graphic>
          <a:graphicData uri="http://schemas.openxmlformats.org/drawingml/2006/table">
            <a:tbl>
              <a:tblPr/>
              <a:tblGrid>
                <a:gridCol w="495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Luiz Flávio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Arreguy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Maia Filho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</a:t>
            </a:r>
            <a:r>
              <a:rPr lang="pt-BR" dirty="0"/>
              <a:t> </a:t>
            </a:r>
          </a:p>
          <a:p>
            <a:pPr algn="ctr">
              <a:buNone/>
            </a:pPr>
            <a:r>
              <a:rPr lang="pt-BR" sz="2400" dirty="0"/>
              <a:t>Cap. 4 - Análise de Cenários e Tendências Contemporâneas; e </a:t>
            </a:r>
          </a:p>
          <a:p>
            <a:pPr algn="ctr">
              <a:buNone/>
            </a:pPr>
            <a:r>
              <a:rPr lang="pt-BR" sz="2400" dirty="0"/>
              <a:t>Cap. 6 - Planejamento Estratégico Institucional (</a:t>
            </a:r>
            <a:r>
              <a:rPr lang="pt-BR" sz="2400" dirty="0" err="1"/>
              <a:t>PEI</a:t>
            </a:r>
            <a:r>
              <a:rPr lang="pt-BR" sz="2400" dirty="0"/>
              <a:t>).</a:t>
            </a:r>
          </a:p>
          <a:p>
            <a:pPr algn="ctr"/>
            <a:endParaRPr lang="pt-BR" dirty="0"/>
          </a:p>
          <a:p>
            <a:pPr algn="ctr">
              <a:buNone/>
            </a:pPr>
            <a:endParaRPr lang="pt-BR" dirty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CT3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Análise de cenários e tendências contemporâneas | Planejamento Estratégico Institucional (</a:t>
            </a:r>
            <a:r>
              <a:rPr lang="pt-BR" sz="4000" dirty="0" err="1">
                <a:ea typeface="Cambria" panose="02040503050406030204" pitchFamily="18" charset="0"/>
              </a:rPr>
              <a:t>PEI</a:t>
            </a:r>
            <a:r>
              <a:rPr lang="pt-BR" sz="4000" dirty="0">
                <a:ea typeface="Cambria" panose="02040503050406030204" pitchFamily="18" charset="0"/>
              </a:rPr>
              <a:t>)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672811" y="2774805"/>
          <a:ext cx="4993697" cy="36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03030"/>
              </p:ext>
            </p:extLst>
          </p:nvPr>
        </p:nvGraphicFramePr>
        <p:xfrm>
          <a:off x="770709" y="1948966"/>
          <a:ext cx="3869071" cy="709774"/>
        </p:xfrm>
        <a:graphic>
          <a:graphicData uri="http://schemas.openxmlformats.org/drawingml/2006/table">
            <a:tbl>
              <a:tblPr/>
              <a:tblGrid>
                <a:gridCol w="386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Benedito Luiz correia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Maria do Socorro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Valois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Alves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</a:t>
            </a:r>
            <a:endParaRPr lang="pt-BR" sz="2400" dirty="0"/>
          </a:p>
          <a:p>
            <a:pPr algn="ctr">
              <a:buNone/>
            </a:pPr>
            <a:r>
              <a:rPr lang="pt-BR" sz="2400" dirty="0"/>
              <a:t>Cap. 7 - Projeto Pedagógico Institucional (</a:t>
            </a:r>
            <a:r>
              <a:rPr lang="pt-BR" sz="2400" dirty="0" err="1"/>
              <a:t>PPI</a:t>
            </a:r>
            <a:r>
              <a:rPr lang="pt-BR" sz="2400" dirty="0"/>
              <a:t>); e </a:t>
            </a:r>
          </a:p>
          <a:p>
            <a:pPr algn="ctr">
              <a:buNone/>
            </a:pPr>
            <a:r>
              <a:rPr lang="pt-BR" sz="2400" dirty="0"/>
              <a:t>Cap. 8 - Políticas de Atendimento ao Discente.</a:t>
            </a:r>
            <a:endParaRPr lang="pt-BR" dirty="0"/>
          </a:p>
          <a:p>
            <a:pPr algn="ctr">
              <a:buNone/>
            </a:pPr>
            <a:endParaRPr lang="pt-BR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CT4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Projeto Pedagógico Institucional (</a:t>
            </a:r>
            <a:r>
              <a:rPr lang="pt-BR" sz="4000" dirty="0" err="1">
                <a:ea typeface="Cambria" panose="02040503050406030204" pitchFamily="18" charset="0"/>
              </a:rPr>
              <a:t>PPI</a:t>
            </a:r>
            <a:r>
              <a:rPr lang="pt-BR" sz="4000" dirty="0">
                <a:ea typeface="Cambria" panose="02040503050406030204" pitchFamily="18" charset="0"/>
              </a:rPr>
              <a:t>) | Políticas de Atendimento ao Discente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43241" y="3507570"/>
            <a:ext cx="3527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PORTARIA GR/UFRPE Nº 241/2021, </a:t>
            </a:r>
          </a:p>
          <a:p>
            <a:r>
              <a:rPr lang="pt-BR" dirty="0"/>
              <a:t>DE 24 DE MARÇO DE 2021</a:t>
            </a:r>
          </a:p>
        </p:txBody>
      </p:sp>
      <p:pic>
        <p:nvPicPr>
          <p:cNvPr id="21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291" y="3266501"/>
            <a:ext cx="876011" cy="876011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2105892" y="3048002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44 MEMBROS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print"/>
          <a:srcRect l="9695" t="23864" r="10449" b="10038"/>
          <a:stretch>
            <a:fillRect/>
          </a:stretch>
        </p:blipFill>
        <p:spPr bwMode="auto">
          <a:xfrm>
            <a:off x="554182" y="4397153"/>
            <a:ext cx="4752109" cy="22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74798"/>
              </p:ext>
            </p:extLst>
          </p:nvPr>
        </p:nvGraphicFramePr>
        <p:xfrm>
          <a:off x="718458" y="1773570"/>
          <a:ext cx="3602749" cy="787288"/>
        </p:xfrm>
        <a:graphic>
          <a:graphicData uri="http://schemas.openxmlformats.org/drawingml/2006/table">
            <a:tbl>
              <a:tblPr/>
              <a:tblGrid>
                <a:gridCol w="360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Romilson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Marques Cabral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WALBER ALLAN DE SANTANA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 </a:t>
            </a:r>
          </a:p>
          <a:p>
            <a:pPr algn="ctr">
              <a:buNone/>
            </a:pPr>
            <a:r>
              <a:rPr lang="pt-BR" dirty="0"/>
              <a:t>Cap. 9 - Gestão Institucional; e </a:t>
            </a:r>
          </a:p>
          <a:p>
            <a:pPr algn="ctr">
              <a:buNone/>
            </a:pPr>
            <a:r>
              <a:rPr lang="pt-BR" dirty="0"/>
              <a:t>Cap. 10 - Gestão de Pessoas.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CT5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</a:t>
            </a:r>
            <a:r>
              <a:rPr lang="pt-BR" sz="3600" dirty="0">
                <a:ea typeface="Cambria" panose="02040503050406030204" pitchFamily="18" charset="0"/>
              </a:rPr>
              <a:t>Gestão Institucional | Gestão de Pessoas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36F3EB-D022-4002-A812-66D35C9D1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47" y="4162702"/>
            <a:ext cx="3455960" cy="252897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65A6DD3-A50D-47F8-AB6E-3D9D8167AA81}"/>
              </a:ext>
            </a:extLst>
          </p:cNvPr>
          <p:cNvSpPr/>
          <p:nvPr/>
        </p:nvSpPr>
        <p:spPr>
          <a:xfrm>
            <a:off x="1543241" y="3507570"/>
            <a:ext cx="3527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PORTARIA GR/UFRPE Nº 390/2021, DE 7 DE MAIO DE 2021.</a:t>
            </a:r>
          </a:p>
        </p:txBody>
      </p:sp>
      <p:pic>
        <p:nvPicPr>
          <p:cNvPr id="19" name="Picture 6" descr="Assinatura do contrato | Ícone Gratis">
            <a:extLst>
              <a:ext uri="{FF2B5EF4-FFF2-40B4-BE49-F238E27FC236}">
                <a16:creationId xmlns:a16="http://schemas.microsoft.com/office/drawing/2014/main" id="{69224293-6169-4052-A58F-E3DD4A17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291" y="3266501"/>
            <a:ext cx="876011" cy="876011"/>
          </a:xfrm>
          <a:prstGeom prst="rect">
            <a:avLst/>
          </a:prstGeom>
          <a:noFill/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621CD5-375D-416A-A86C-0AC1C162BB02}"/>
              </a:ext>
            </a:extLst>
          </p:cNvPr>
          <p:cNvSpPr txBox="1"/>
          <p:nvPr/>
        </p:nvSpPr>
        <p:spPr>
          <a:xfrm>
            <a:off x="2105892" y="3048002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29 MEMBROS</a:t>
            </a:r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28947"/>
              </p:ext>
            </p:extLst>
          </p:nvPr>
        </p:nvGraphicFramePr>
        <p:xfrm>
          <a:off x="979715" y="2169950"/>
          <a:ext cx="4253759" cy="751738"/>
        </p:xfrm>
        <a:graphic>
          <a:graphicData uri="http://schemas.openxmlformats.org/drawingml/2006/table">
            <a:tbl>
              <a:tblPr/>
              <a:tblGrid>
                <a:gridCol w="425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0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ANA LÍCIA PATRIOTA FELICIANO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Antonio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Jose Tadeu Figueiroa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 </a:t>
            </a:r>
          </a:p>
          <a:p>
            <a:pPr algn="ctr">
              <a:buNone/>
            </a:pPr>
            <a:r>
              <a:rPr lang="pt-BR" sz="2400" dirty="0"/>
              <a:t>Cap. 11 - Infraestrutura, Instalações Acadêmicas e Acessibilidade; e </a:t>
            </a:r>
          </a:p>
          <a:p>
            <a:pPr algn="ctr">
              <a:buNone/>
            </a:pPr>
            <a:r>
              <a:rPr lang="pt-BR" sz="2400" dirty="0"/>
              <a:t>Cap. 12 - Aspectos Financeiros e Orçamentários.</a:t>
            </a:r>
          </a:p>
          <a:p>
            <a:pPr algn="ctr"/>
            <a:endParaRPr lang="pt-BR" dirty="0"/>
          </a:p>
          <a:p>
            <a:pPr algn="ctr">
              <a:buNone/>
            </a:pP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CT6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Infraestrutura, Instalações Acadêmicas e Acessibilidade | Aspectos Financeiros e Orçamentários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20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981" y="3460468"/>
            <a:ext cx="876011" cy="876011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1766859" y="3781455"/>
            <a:ext cx="37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PORTARIA GR/UFRPE Nº 357/2021, DE 29 DE ABRIL DE 2021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258292" y="3297399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23 MEMBROS</a:t>
            </a:r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 Inicial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 l="29070" t="38636" r="17902" b="26894"/>
          <a:stretch>
            <a:fillRect/>
          </a:stretch>
        </p:blipFill>
        <p:spPr bwMode="auto">
          <a:xfrm>
            <a:off x="1094508" y="1973951"/>
            <a:ext cx="10099964" cy="36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512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Plano de Desenvolvimento Institucional 2021-2030   O futuro é a gente que faz</vt:lpstr>
      <vt:lpstr>Pauta de Reunião</vt:lpstr>
      <vt:lpstr>Relato das Comissões Temáticas CT1 : Perfil Institucional | Avaliação e Acompanhamento do Desenvolvimento Institucional</vt:lpstr>
      <vt:lpstr>Relato das Comissões Temáticas  CT2 : Organização Administrativa e Governança</vt:lpstr>
      <vt:lpstr>Relato das Comissões Temáticas  CT3 : Análise de cenários e tendências contemporâneas | Planejamento Estratégico Institucional (PEI)</vt:lpstr>
      <vt:lpstr>Relato das Comissões Temáticas  CT4 : Projeto Pedagógico Institucional (PPI) | Políticas de Atendimento ao Discente</vt:lpstr>
      <vt:lpstr>Relato das Comissões Temáticas  CT5 : Gestão Institucional | Gestão de Pessoas</vt:lpstr>
      <vt:lpstr>Relato das Comissões Temáticas  CT6 : Infraestrutura, Instalações Acadêmicas e Acessibilidade | Aspectos Financeiros e Orçamentários</vt:lpstr>
      <vt:lpstr>Apresentação do PowerPoint</vt:lpstr>
      <vt:lpstr>Fase de organização e montagem: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</cp:lastModifiedBy>
  <cp:revision>346</cp:revision>
  <dcterms:created xsi:type="dcterms:W3CDTF">2020-03-11T13:58:53Z</dcterms:created>
  <dcterms:modified xsi:type="dcterms:W3CDTF">2021-05-19T19:25:31Z</dcterms:modified>
</cp:coreProperties>
</file>