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0" r:id="rId3"/>
    <p:sldId id="319" r:id="rId4"/>
    <p:sldId id="322" r:id="rId5"/>
    <p:sldId id="324" r:id="rId6"/>
    <p:sldId id="326" r:id="rId7"/>
    <p:sldId id="325" r:id="rId8"/>
    <p:sldId id="294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92D050"/>
    <a:srgbClr val="E65D00"/>
    <a:srgbClr val="FF6600"/>
    <a:srgbClr val="ED7D31"/>
    <a:srgbClr val="4472C4"/>
    <a:srgbClr val="FFC000"/>
    <a:srgbClr val="1E2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32" autoAdjust="0"/>
    <p:restoredTop sz="94660"/>
  </p:normalViewPr>
  <p:slideViewPr>
    <p:cSldViewPr snapToGrid="0">
      <p:cViewPr varScale="1">
        <p:scale>
          <a:sx n="85" d="100"/>
          <a:sy n="85" d="100"/>
        </p:scale>
        <p:origin x="3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B7250-F53B-41DD-B0B1-2B9B9CBA4FF6}" type="datetimeFigureOut">
              <a:rPr lang="pt-BR" smtClean="0"/>
              <a:pPr/>
              <a:t>30/06/2021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B18F4-31AD-42D6-9C68-42D70A4077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19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4BE50-E492-4739-87E0-85775292F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84EC96-6A33-445D-8D7E-56F40722A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D88374-2493-4B28-A625-B0C5FB8C3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30/06/2021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38ACE2-E86D-4BCB-BEAD-0CFBF5EFF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D9FCFC-0C0F-4118-AB78-711C4C63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650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704619-85F5-45FE-93E6-1A8723F50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476ADBF-86D4-4B67-A401-5FE0C3A2E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BD8A1E-01B8-49B8-BE1C-D9586D936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30/06/2021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D976F1-C4FE-4FA2-879A-5860E1D2E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E4BFED-98C3-46D9-9568-A15F2F042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790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3645603-1961-4BC2-834D-DA013EE71E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B3F33B2-E9EF-4543-9A8B-9AC810231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023840-C128-46E3-97A4-C9E970D65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30/06/2021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A98D26-CEB1-4A5D-AAA2-EC3656267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1BD3C1-636C-424E-A9C9-7BD1B4DA3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8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E4D0-3934-4991-93AD-33BFDB23F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92847B-8243-4D94-8D0B-EB861A8FE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D32278-8D1C-40E2-9288-E160C1DA6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30/06/2021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9534B5-A2D4-40E2-ABCF-05DF89C79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FCD6C5-672A-4AA5-A278-168D9EFCE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46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8863FB-FB7C-452E-A370-0840F0A70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D6F05A3-ADAB-4F00-80B7-6302A83D1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8849B3-946F-4BE8-B262-F1063DA2A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30/06/2021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577A50-B71A-4DF8-BF72-04F3C25F7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27F67E-4645-42BB-8007-DDD18180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54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865296-4941-4C06-A63F-FA03E4A58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83B676-441A-41CB-A5BB-8A69809E0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D3B4AFD-C7A3-4667-B45C-B96D591FD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4392E7-99EE-4B09-A78F-12AAFE22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30/06/2021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53D9B4-FF8F-4C02-993A-3878F2087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12D23EB-F131-4939-BA0C-754303897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6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C4111-4B40-4D69-BE03-354C3E90E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F64E958-80B8-4645-9349-EAA6E606A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80AA-3556-44FA-8F8B-1A503988D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8433C45-A933-4EFE-ACB0-FE7A9666BB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E41E088-EF92-4600-84F2-A3A547158B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16B90D0-4E57-4396-A4D6-972ACA23E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30/06/2021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5B40770-A960-4D53-8897-3EBED2F90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4DD2FF4-9CF8-4740-B52C-78C86676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782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34EBD8-1056-431C-9B5E-C68AD139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452B58A-FB42-4CD0-81B8-4D46CFFF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30/06/2021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15C8C12-D5C3-4F09-9FFC-5B90C8BCD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76094E9-0EA4-44A6-B26F-590150B2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10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7747387-3039-4FDB-960A-0903C7A9E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30/06/2021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7CE9B28-8417-4906-AE92-0BBE59CDA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D96CCC2-58AE-40BD-B151-A45851CB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F2853-377F-485E-B335-5B361BF36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D92D1F-56CC-45C5-B98C-E4F373A36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B5F437A-8640-4A94-854D-D969A59F9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FE76C8E-EE63-4F5F-8C3A-F84CC050F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30/06/2021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ECF8911-FF3B-45FD-AB39-1DA34C431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E0B88E-9D8A-41C3-9E61-F5BB47AF5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594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5A381-62B5-4B8E-AC69-4A650C479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4853A54-4A27-4577-A34B-C1B4149306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B4C1230-25FB-4570-8EB1-DD3F31AF9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DB8F3F8-7AF6-4DDB-A118-ECB5898ED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30/06/2021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9BFECC-14A3-4C02-B826-AF1E1F311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05385E-5B39-4E5B-9BA8-8444734CE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390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DC2DA6F-AB4D-4094-B15F-8DCE064A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DA68BD-34A5-40D8-9769-5049BCCBC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67ACD2-FEC1-469D-BDA6-EBE4E3F558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4B89C-7962-43CA-81F1-85D48C14B352}" type="datetimeFigureOut">
              <a:rPr lang="pt-BR" smtClean="0"/>
              <a:pPr/>
              <a:t>30/06/2021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5B4932-9394-44C8-A5E3-F279AA3D9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A0B6E3-634E-4085-B904-A8F5AB281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73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www.proplan.ufrpe.br/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-13063" y="0"/>
            <a:ext cx="12205063" cy="5791200"/>
            <a:chOff x="-13063" y="0"/>
            <a:chExt cx="12205063" cy="57912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0809" r="2857"/>
            <a:stretch>
              <a:fillRect/>
            </a:stretch>
          </p:blipFill>
          <p:spPr bwMode="auto">
            <a:xfrm>
              <a:off x="8869682" y="0"/>
              <a:ext cx="3322318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3063" y="0"/>
              <a:ext cx="9144000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Retângulo 5"/>
          <p:cNvSpPr/>
          <p:nvPr/>
        </p:nvSpPr>
        <p:spPr>
          <a:xfrm>
            <a:off x="822960" y="609600"/>
            <a:ext cx="10528663" cy="52578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267097" y="1304112"/>
            <a:ext cx="9640389" cy="1470025"/>
          </a:xfrm>
        </p:spPr>
        <p:txBody>
          <a:bodyPr>
            <a:normAutofit/>
          </a:bodyPr>
          <a:lstStyle/>
          <a:p>
            <a:r>
              <a:rPr lang="pt-BR" sz="2800" dirty="0"/>
              <a:t>Plano de Desenvolvimento Institucional 2021-2030  </a:t>
            </a:r>
            <a:br>
              <a:rPr lang="pt-BR" sz="2800" dirty="0"/>
            </a:br>
            <a:r>
              <a:rPr lang="pt-BR" sz="2800" dirty="0"/>
              <a:t>O futuro é a gente que faz</a:t>
            </a: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2886891" y="5486400"/>
            <a:ext cx="6400800" cy="12954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pt-BR" sz="3200" dirty="0">
                <a:solidFill>
                  <a:schemeClr val="bg2">
                    <a:lumMod val="50000"/>
                  </a:schemeClr>
                </a:solidFill>
              </a:rPr>
              <a:t>omissão Executiva</a:t>
            </a:r>
          </a:p>
          <a:p>
            <a:r>
              <a:rPr lang="pt-BR" sz="3200" dirty="0">
                <a:solidFill>
                  <a:schemeClr val="bg2">
                    <a:lumMod val="50000"/>
                  </a:schemeClr>
                </a:solidFill>
              </a:rPr>
              <a:t>30 de junho de 2021</a:t>
            </a:r>
          </a:p>
        </p:txBody>
      </p:sp>
      <p:pic>
        <p:nvPicPr>
          <p:cNvPr id="10" name="Picture 4" descr="http://www.ufrpe.br/sites/www.ufrpe.br/files/Marcas%20UFRPE-0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25297" y="2730135"/>
            <a:ext cx="1910542" cy="2680065"/>
          </a:xfrm>
          <a:prstGeom prst="rect">
            <a:avLst/>
          </a:prstGeom>
          <a:noFill/>
        </p:spPr>
      </p:pic>
      <p:pic>
        <p:nvPicPr>
          <p:cNvPr id="2050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7609" y="550182"/>
            <a:ext cx="7123112" cy="1435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9311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r="76667"/>
          <a:stretch>
            <a:fillRect/>
          </a:stretch>
        </p:blipFill>
        <p:spPr bwMode="auto">
          <a:xfrm>
            <a:off x="0" y="0"/>
            <a:ext cx="2133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80999" y="228600"/>
            <a:ext cx="4961709" cy="1143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pt-BR" dirty="0"/>
              <a:t>Pauta de Reunião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18F85A02-2A6C-4F7C-A24D-5A63395BF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799" y="1668462"/>
            <a:ext cx="8318864" cy="4351338"/>
          </a:xfrm>
        </p:spPr>
        <p:txBody>
          <a:bodyPr>
            <a:normAutofit fontScale="92500" lnSpcReduction="20000"/>
          </a:bodyPr>
          <a:lstStyle/>
          <a:p>
            <a:r>
              <a:rPr lang="pt-BR" sz="3200" dirty="0">
                <a:ea typeface="Cambria" panose="02040503050406030204" pitchFamily="18" charset="0"/>
              </a:rPr>
              <a:t>Relato GT de Editoração</a:t>
            </a:r>
          </a:p>
          <a:p>
            <a:endParaRPr lang="pt-BR" sz="3200" dirty="0">
              <a:ea typeface="Cambria" panose="02040503050406030204" pitchFamily="18" charset="0"/>
            </a:endParaRPr>
          </a:p>
          <a:p>
            <a:r>
              <a:rPr lang="pt-BR" sz="3200" dirty="0">
                <a:ea typeface="Cambria" panose="02040503050406030204" pitchFamily="18" charset="0"/>
              </a:rPr>
              <a:t>Capítulos 1 (Metodologia e avanços) e 14 (Monitoramento e Revisão)</a:t>
            </a:r>
          </a:p>
          <a:p>
            <a:endParaRPr lang="pt-BR" sz="3200" dirty="0">
              <a:ea typeface="Cambria" panose="02040503050406030204" pitchFamily="18" charset="0"/>
            </a:endParaRPr>
          </a:p>
          <a:p>
            <a:r>
              <a:rPr lang="pt-BR" sz="3200" dirty="0">
                <a:ea typeface="Cambria" panose="02040503050406030204" pitchFamily="18" charset="0"/>
              </a:rPr>
              <a:t>Consulta Pública</a:t>
            </a:r>
          </a:p>
          <a:p>
            <a:endParaRPr lang="pt-BR" sz="3200" dirty="0">
              <a:ea typeface="Cambria" panose="02040503050406030204" pitchFamily="18" charset="0"/>
            </a:endParaRPr>
          </a:p>
          <a:p>
            <a:r>
              <a:rPr lang="pt-BR" sz="3200" dirty="0">
                <a:ea typeface="Cambria" panose="02040503050406030204" pitchFamily="18" charset="0"/>
              </a:rPr>
              <a:t>Calendário de reuniões segundo semestre</a:t>
            </a:r>
          </a:p>
          <a:p>
            <a:endParaRPr lang="pt-BR" sz="3200" dirty="0">
              <a:ea typeface="Cambria" panose="02040503050406030204" pitchFamily="18" charset="0"/>
            </a:endParaRPr>
          </a:p>
          <a:p>
            <a:r>
              <a:rPr lang="pt-BR" sz="3200" dirty="0">
                <a:ea typeface="Cambria" panose="02040503050406030204" pitchFamily="18" charset="0"/>
              </a:rPr>
              <a:t>Outros assuntos</a:t>
            </a:r>
          </a:p>
        </p:txBody>
      </p:sp>
      <p:sp>
        <p:nvSpPr>
          <p:cNvPr id="10" name="CaixaDeTexto 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1026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698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4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sp>
        <p:nvSpPr>
          <p:cNvPr id="26" name="Título 1"/>
          <p:cNvSpPr txBox="1">
            <a:spLocks/>
          </p:cNvSpPr>
          <p:nvPr/>
        </p:nvSpPr>
        <p:spPr>
          <a:xfrm>
            <a:off x="312739" y="545239"/>
            <a:ext cx="117046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j-cs"/>
              </a:rPr>
              <a:t>Cronograma Inicial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Cambria" panose="02040503050406030204" pitchFamily="18" charset="0"/>
              <a:cs typeface="+mj-cs"/>
            </a:endParaRPr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6" cstate="print"/>
          <a:srcRect l="29070" t="38636" r="17902" b="26894"/>
          <a:stretch>
            <a:fillRect/>
          </a:stretch>
        </p:blipFill>
        <p:spPr bwMode="auto">
          <a:xfrm>
            <a:off x="1094508" y="1973951"/>
            <a:ext cx="10099964" cy="369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46001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4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sp>
        <p:nvSpPr>
          <p:cNvPr id="17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u="sng" dirty="0">
                <a:ea typeface="Cambria" panose="02040503050406030204" pitchFamily="18" charset="0"/>
              </a:rPr>
              <a:t>GT de Editoração:</a:t>
            </a:r>
            <a:endParaRPr lang="pt-BR" sz="4000" b="1" dirty="0">
              <a:ea typeface="Cambria" panose="02040503050406030204" pitchFamily="18" charset="0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22BAFAE-3BC5-48FC-8BDA-65F32FA366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Equipe</a:t>
            </a:r>
          </a:p>
          <a:p>
            <a:pPr lvl="1"/>
            <a:r>
              <a:rPr lang="pt-BR" dirty="0"/>
              <a:t>Rafael e Joana – CPDI/PROPLAN</a:t>
            </a:r>
          </a:p>
          <a:p>
            <a:pPr lvl="1"/>
            <a:r>
              <a:rPr lang="pt-BR" dirty="0"/>
              <a:t>Renata – ASCOM</a:t>
            </a:r>
          </a:p>
          <a:p>
            <a:pPr lvl="1"/>
            <a:r>
              <a:rPr lang="pt-BR" dirty="0" err="1"/>
              <a:t>Ivanda</a:t>
            </a:r>
            <a:r>
              <a:rPr lang="pt-BR" dirty="0"/>
              <a:t> e Felipe – EAD</a:t>
            </a:r>
          </a:p>
          <a:p>
            <a:pPr lvl="1"/>
            <a:r>
              <a:rPr lang="pt-BR" dirty="0"/>
              <a:t>Bruno - Editora</a:t>
            </a:r>
          </a:p>
          <a:p>
            <a:pPr lvl="1"/>
            <a:r>
              <a:rPr lang="pt-BR" dirty="0"/>
              <a:t>Tália – Regulação/PREG</a:t>
            </a:r>
          </a:p>
          <a:p>
            <a:pPr lvl="1"/>
            <a:r>
              <a:rPr lang="pt-BR" dirty="0" err="1"/>
              <a:t>Noadia</a:t>
            </a:r>
            <a:r>
              <a:rPr lang="pt-BR" dirty="0"/>
              <a:t> – Letras/UAST</a:t>
            </a:r>
          </a:p>
          <a:p>
            <a:pPr lvl="1"/>
            <a:endParaRPr lang="pt-BR" dirty="0"/>
          </a:p>
          <a:p>
            <a:r>
              <a:rPr lang="pt-BR" dirty="0"/>
              <a:t>Reuniões:</a:t>
            </a:r>
          </a:p>
          <a:p>
            <a:pPr lvl="1"/>
            <a:r>
              <a:rPr lang="pt-BR" dirty="0"/>
              <a:t>16, 22 e 30/06 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4B040176-8F90-4507-9580-F0A0764F0A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O que vem sendo feito?</a:t>
            </a:r>
          </a:p>
        </p:txBody>
      </p:sp>
      <p:pic>
        <p:nvPicPr>
          <p:cNvPr id="1026" name="Picture 2" descr="Notícia, editor, escrivaninha, workspace, fazer, jornal, criando, artigo,  escrita, jornalistas, tripulação, mãos, equipe, grupo Clipart | k35038607 |  Fotosearch"/>
          <p:cNvPicPr>
            <a:picLocks noChangeAspect="1" noChangeArrowheads="1"/>
          </p:cNvPicPr>
          <p:nvPr/>
        </p:nvPicPr>
        <p:blipFill>
          <a:blip r:embed="rId6" cstate="print"/>
          <a:srcRect b="8661"/>
          <a:stretch>
            <a:fillRect/>
          </a:stretch>
        </p:blipFill>
        <p:spPr bwMode="auto">
          <a:xfrm>
            <a:off x="7326356" y="0"/>
            <a:ext cx="1374297" cy="1288473"/>
          </a:xfrm>
          <a:prstGeom prst="rect">
            <a:avLst/>
          </a:prstGeom>
          <a:noFill/>
        </p:spPr>
      </p:pic>
      <p:pic>
        <p:nvPicPr>
          <p:cNvPr id="1028" name="Picture 4" descr="newspaper editor clipart - Clip Art Librar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14508" y="0"/>
            <a:ext cx="1783315" cy="1281569"/>
          </a:xfrm>
          <a:prstGeom prst="rect">
            <a:avLst/>
          </a:prstGeom>
          <a:noFill/>
        </p:spPr>
      </p:pic>
      <p:pic>
        <p:nvPicPr>
          <p:cNvPr id="1032" name="Picture 8" descr="2,256 Copy Editor Illustrations &amp; Clip Art - iStoc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87891" y="0"/>
            <a:ext cx="1704109" cy="1278082"/>
          </a:xfrm>
          <a:prstGeom prst="rect">
            <a:avLst/>
          </a:prstGeom>
          <a:noFill/>
        </p:spPr>
      </p:pic>
      <p:pic>
        <p:nvPicPr>
          <p:cNvPr id="7" name="Imagem 6" descr="Grupo de pessoas posando para foto fazendo careta&#10;&#10;Descrição gerada automaticamente com confiança média">
            <a:extLst>
              <a:ext uri="{FF2B5EF4-FFF2-40B4-BE49-F238E27FC236}">
                <a16:creationId xmlns:a16="http://schemas.microsoft.com/office/drawing/2014/main" id="{81A3E172-A3C6-43B8-96B3-862A35E5EE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867" y="2410512"/>
            <a:ext cx="3714044" cy="1684721"/>
          </a:xfrm>
          <a:prstGeom prst="rect">
            <a:avLst/>
          </a:prstGeom>
        </p:spPr>
      </p:pic>
      <p:pic>
        <p:nvPicPr>
          <p:cNvPr id="9" name="Imagem 8" descr="Interface gráfica do usuário, Aplicativo, Teams&#10;&#10;Descrição gerada automaticamente">
            <a:extLst>
              <a:ext uri="{FF2B5EF4-FFF2-40B4-BE49-F238E27FC236}">
                <a16:creationId xmlns:a16="http://schemas.microsoft.com/office/drawing/2014/main" id="{7A6A6E0C-1262-4955-A0C2-DBAB045CAF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867" y="4182822"/>
            <a:ext cx="3714044" cy="170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25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4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sp>
        <p:nvSpPr>
          <p:cNvPr id="17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u="sng" dirty="0">
                <a:ea typeface="Cambria" panose="02040503050406030204" pitchFamily="18" charset="0"/>
              </a:rPr>
              <a:t>Capítulos 1 e 14:</a:t>
            </a:r>
            <a:endParaRPr lang="pt-BR" sz="4000" b="1" dirty="0">
              <a:ea typeface="Cambria" panose="02040503050406030204" pitchFamily="18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8C472D-79EA-42AE-99B4-932C10B1C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602161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000" dirty="0"/>
              <a:t>Capítulo 1 – </a:t>
            </a:r>
            <a:r>
              <a:rPr lang="pt-BR" sz="2000" b="1" dirty="0"/>
              <a:t>“METODOLOGIA E AVANÇOS”</a:t>
            </a:r>
          </a:p>
          <a:p>
            <a:pPr lvl="1" algn="just"/>
            <a:r>
              <a:rPr lang="pt-BR" sz="2000" dirty="0"/>
              <a:t>Cronograma, Projeto de Elaboração, Organização em Comissões, Histórico de Reuniões etc.</a:t>
            </a:r>
          </a:p>
          <a:p>
            <a:pPr lvl="1" algn="just"/>
            <a:r>
              <a:rPr lang="pt-BR" sz="2000" dirty="0"/>
              <a:t>Avanços em relação ao PDI anterior, maior participação coletiva, mais precisão ao definir Objetivos etc.</a:t>
            </a:r>
          </a:p>
          <a:p>
            <a:pPr lvl="1" algn="just"/>
            <a:r>
              <a:rPr lang="pt-BR" sz="2000" dirty="0"/>
              <a:t>Resumo sobre resultados apresentados nos RG</a:t>
            </a:r>
          </a:p>
          <a:p>
            <a:pPr lvl="1" algn="just"/>
            <a:endParaRPr lang="pt-BR" sz="2000" dirty="0"/>
          </a:p>
          <a:p>
            <a:pPr lvl="1"/>
            <a:endParaRPr lang="pt-BR" dirty="0"/>
          </a:p>
          <a:p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D1357CA-C105-47C0-88C2-0C8708FAE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8441" y="1825625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pt-BR" sz="2000" dirty="0"/>
              <a:t>Capítulo 14 – “</a:t>
            </a:r>
            <a:r>
              <a:rPr lang="pt-BR" sz="2000" b="1" dirty="0"/>
              <a:t>PROCESSO DE MONITORAMENTO, CONTROLE E REVISÃO DO PDI 2021-2030”</a:t>
            </a:r>
          </a:p>
          <a:p>
            <a:r>
              <a:rPr lang="pt-BR" sz="2000" dirty="0"/>
              <a:t>13.1 Processo de monitoramento e controle do PDI 2021-2030 </a:t>
            </a:r>
          </a:p>
          <a:p>
            <a:r>
              <a:rPr lang="pt-BR" sz="2000" dirty="0"/>
              <a:t>13.2 Processo de revisão do PDI 2021-2030</a:t>
            </a:r>
          </a:p>
          <a:p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7727FCC-B2ED-454D-B8F5-8711FC1D2493}"/>
              </a:ext>
            </a:extLst>
          </p:cNvPr>
          <p:cNvSpPr/>
          <p:nvPr/>
        </p:nvSpPr>
        <p:spPr>
          <a:xfrm>
            <a:off x="1040447" y="4778933"/>
            <a:ext cx="5013112" cy="201426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2400" b="1" dirty="0"/>
              <a:t>Número de reuniões de cada CT (e seus subgrupos)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2400" b="1" dirty="0"/>
              <a:t>Número aproximado de horas de trabalho/reuniões síncronas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B8773CD-F9A4-4824-B1E8-D394962E714E}"/>
              </a:ext>
            </a:extLst>
          </p:cNvPr>
          <p:cNvSpPr/>
          <p:nvPr/>
        </p:nvSpPr>
        <p:spPr>
          <a:xfrm>
            <a:off x="1040448" y="4429395"/>
            <a:ext cx="5013112" cy="26665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IMPORTANTE</a:t>
            </a:r>
          </a:p>
        </p:txBody>
      </p:sp>
    </p:spTree>
    <p:extLst>
      <p:ext uri="{BB962C8B-B14F-4D97-AF65-F5344CB8AC3E}">
        <p14:creationId xmlns:p14="http://schemas.microsoft.com/office/powerpoint/2010/main" val="3604342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4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sp>
        <p:nvSpPr>
          <p:cNvPr id="17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u="sng" dirty="0">
                <a:ea typeface="Cambria" panose="02040503050406030204" pitchFamily="18" charset="0"/>
              </a:rPr>
              <a:t>Consulta Pública:</a:t>
            </a:r>
            <a:endParaRPr lang="pt-BR" sz="4000" b="1" dirty="0">
              <a:ea typeface="Cambria" panose="02040503050406030204" pitchFamily="18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8C472D-79EA-42AE-99B4-932C10B1C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819400" cy="2602161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pt-BR" sz="2000" b="1" dirty="0"/>
              <a:t>Como funcionará a coleta?</a:t>
            </a:r>
          </a:p>
          <a:p>
            <a:pPr lvl="1" algn="just"/>
            <a:r>
              <a:rPr lang="pt-BR" sz="2000" dirty="0"/>
              <a:t>30 dias</a:t>
            </a:r>
          </a:p>
          <a:p>
            <a:pPr lvl="1" algn="just"/>
            <a:r>
              <a:rPr lang="pt-BR" sz="2000" dirty="0"/>
              <a:t>Documento acessível no site da UFRPE e PROPLAN</a:t>
            </a:r>
          </a:p>
          <a:p>
            <a:pPr lvl="1" algn="just"/>
            <a:r>
              <a:rPr lang="pt-BR" sz="2000" dirty="0"/>
              <a:t>Formulário específico por capítulo (google </a:t>
            </a:r>
            <a:r>
              <a:rPr lang="pt-BR" sz="2000" dirty="0" err="1"/>
              <a:t>forms</a:t>
            </a:r>
            <a:r>
              <a:rPr lang="pt-BR" sz="2000" dirty="0"/>
              <a:t>)</a:t>
            </a:r>
          </a:p>
          <a:p>
            <a:pPr lvl="1" algn="just"/>
            <a:endParaRPr lang="pt-BR" sz="2000" dirty="0"/>
          </a:p>
          <a:p>
            <a:pPr lvl="1"/>
            <a:endParaRPr lang="pt-BR" dirty="0"/>
          </a:p>
          <a:p>
            <a:r>
              <a:rPr lang="pt-BR" dirty="0"/>
              <a:t>Novos conteúdos</a:t>
            </a:r>
          </a:p>
          <a:p>
            <a:pPr lvl="1"/>
            <a:r>
              <a:rPr lang="pt-BR" dirty="0"/>
              <a:t>Novas perspectivas/temas para a UFRPE</a:t>
            </a:r>
          </a:p>
          <a:p>
            <a:pPr lvl="1"/>
            <a:r>
              <a:rPr lang="pt-BR" dirty="0"/>
              <a:t>Valorização da vida e saúde emocional (cap 2 Perfil Institucional) – Plano de Funcionamento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D1357CA-C105-47C0-88C2-0C8708FAE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7467" y="1825625"/>
            <a:ext cx="6612574" cy="4351338"/>
          </a:xfrm>
        </p:spPr>
        <p:txBody>
          <a:bodyPr>
            <a:normAutofit fontScale="47500" lnSpcReduction="20000"/>
          </a:bodyPr>
          <a:lstStyle/>
          <a:p>
            <a:r>
              <a:rPr lang="pt-BR" sz="4200" b="1" dirty="0"/>
              <a:t>Plano de Comunicação</a:t>
            </a:r>
          </a:p>
          <a:p>
            <a:pPr lvl="1"/>
            <a:r>
              <a:rPr lang="pt-BR" sz="4200" dirty="0"/>
              <a:t>Live de abertura da Consulta Pública</a:t>
            </a:r>
          </a:p>
          <a:p>
            <a:pPr lvl="1"/>
            <a:r>
              <a:rPr lang="pt-BR" sz="4200" dirty="0"/>
              <a:t>Contato com stakeholders externos</a:t>
            </a:r>
          </a:p>
          <a:p>
            <a:pPr lvl="2"/>
            <a:r>
              <a:rPr lang="pt-BR" sz="3800" dirty="0"/>
              <a:t>Convidá-los para a </a:t>
            </a:r>
            <a:r>
              <a:rPr lang="pt-BR" sz="3800" dirty="0" err="1"/>
              <a:t>live</a:t>
            </a:r>
            <a:r>
              <a:rPr lang="pt-BR" sz="3800" dirty="0"/>
              <a:t> de abertura</a:t>
            </a:r>
          </a:p>
          <a:p>
            <a:pPr lvl="1"/>
            <a:r>
              <a:rPr lang="pt-BR" sz="4200" dirty="0"/>
              <a:t>Apresentação do documento e sobre como participar</a:t>
            </a:r>
          </a:p>
          <a:p>
            <a:pPr lvl="1"/>
            <a:r>
              <a:rPr lang="pt-BR" sz="4200" dirty="0"/>
              <a:t>Criação de vídeos curtos (30 a 60s) para cada capítulo convidando a participar</a:t>
            </a:r>
          </a:p>
          <a:p>
            <a:pPr lvl="1"/>
            <a:r>
              <a:rPr lang="pt-BR" sz="4200" dirty="0"/>
              <a:t>Comunicar a departamentos e setores da UFRPE para disseminar entre suas equipes</a:t>
            </a:r>
          </a:p>
          <a:p>
            <a:pPr lvl="1"/>
            <a:endParaRPr lang="pt-BR" sz="3400" dirty="0"/>
          </a:p>
          <a:p>
            <a:pPr lvl="1"/>
            <a:endParaRPr lang="pt-BR" sz="2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1534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4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sp>
        <p:nvSpPr>
          <p:cNvPr id="17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u="sng" dirty="0">
                <a:ea typeface="Cambria" panose="02040503050406030204" pitchFamily="18" charset="0"/>
              </a:rPr>
              <a:t>Calendário de reuniões segundo semestre:</a:t>
            </a:r>
            <a:endParaRPr lang="pt-BR" sz="4000" b="1" dirty="0">
              <a:ea typeface="Cambria" panose="02040503050406030204" pitchFamily="18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8C472D-79EA-42AE-99B4-932C10B1C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2602161"/>
          </a:xfrm>
        </p:spPr>
        <p:txBody>
          <a:bodyPr>
            <a:normAutofit/>
          </a:bodyPr>
          <a:lstStyle/>
          <a:p>
            <a:pPr lvl="1" algn="just"/>
            <a:endParaRPr lang="pt-BR" sz="2000" dirty="0"/>
          </a:p>
          <a:p>
            <a:pPr lvl="1"/>
            <a:endParaRPr lang="pt-BR" dirty="0"/>
          </a:p>
          <a:p>
            <a:endParaRPr lang="pt-BR" dirty="0"/>
          </a:p>
        </p:txBody>
      </p:sp>
      <p:graphicFrame>
        <p:nvGraphicFramePr>
          <p:cNvPr id="10" name="Tabela 10">
            <a:extLst>
              <a:ext uri="{FF2B5EF4-FFF2-40B4-BE49-F238E27FC236}">
                <a16:creationId xmlns:a16="http://schemas.microsoft.com/office/drawing/2014/main" id="{B763E1C0-621E-4A7C-889A-9C19F70D5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109544"/>
              </p:ext>
            </p:extLst>
          </p:nvPr>
        </p:nvGraphicFramePr>
        <p:xfrm>
          <a:off x="2045897" y="1945640"/>
          <a:ext cx="8127999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89298278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463406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815843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Mês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Horário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19407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Julho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14/07/21 (quarta)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14h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1643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29/07/21 (quinta)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8h30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37795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Agosto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16/08/21 (segunda)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14h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40768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31/08/21 (terça)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8h30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31545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Setembro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15/09/21 (quarta)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14h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90107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30/09/21 (quinta)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8h30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11654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Outubro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14/10/21 (quinta)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14h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1725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27/10/21 (quarta)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8h30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085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676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-13063" y="0"/>
            <a:ext cx="12205063" cy="5791200"/>
            <a:chOff x="-13063" y="0"/>
            <a:chExt cx="12205063" cy="579120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0809" r="2857"/>
            <a:stretch>
              <a:fillRect/>
            </a:stretch>
          </p:blipFill>
          <p:spPr bwMode="auto">
            <a:xfrm>
              <a:off x="8869682" y="0"/>
              <a:ext cx="3322318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3063" y="0"/>
              <a:ext cx="9144000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3810000" y="925975"/>
            <a:ext cx="4572000" cy="4572000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Texto 11"/>
          <p:cNvSpPr txBox="1">
            <a:spLocks/>
          </p:cNvSpPr>
          <p:nvPr/>
        </p:nvSpPr>
        <p:spPr>
          <a:xfrm>
            <a:off x="4241089" y="3657600"/>
            <a:ext cx="3621087" cy="749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t-BR" sz="2800" b="1" dirty="0"/>
              <a:t>cpdi.proplan@ufrpe.br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www.proplan.ufrpe.br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8" descr="C:\Users\Joana\Desktop\CPDI\imgsi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5509" y="1706336"/>
            <a:ext cx="2239750" cy="1683639"/>
          </a:xfrm>
          <a:prstGeom prst="rect">
            <a:avLst/>
          </a:prstGeom>
          <a:noFill/>
        </p:spPr>
      </p:pic>
      <p:pic>
        <p:nvPicPr>
          <p:cNvPr id="10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sp>
        <p:nvSpPr>
          <p:cNvPr id="13" name="Espaço Reservado para Texto 11">
            <a:extLst>
              <a:ext uri="{FF2B5EF4-FFF2-40B4-BE49-F238E27FC236}">
                <a16:creationId xmlns:a16="http://schemas.microsoft.com/office/drawing/2014/main" id="{0A80D173-0A09-45A8-A0F8-A42F51B54ECE}"/>
              </a:ext>
            </a:extLst>
          </p:cNvPr>
          <p:cNvSpPr txBox="1">
            <a:spLocks/>
          </p:cNvSpPr>
          <p:nvPr/>
        </p:nvSpPr>
        <p:spPr>
          <a:xfrm>
            <a:off x="4183145" y="4572000"/>
            <a:ext cx="3621087" cy="749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t-BR" sz="2800" b="1" dirty="0"/>
              <a:t>Próxima reunião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14/07/21 às 14h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2117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9053</TotalTime>
  <Words>412</Words>
  <Application>Microsoft Office PowerPoint</Application>
  <PresentationFormat>Widescreen</PresentationFormat>
  <Paragraphs>97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Plano de Desenvolvimento Institucional 2021-2030   O futuro é a gente que faz</vt:lpstr>
      <vt:lpstr>Pauta de Reunião</vt:lpstr>
      <vt:lpstr>Apresentação do PowerPoint</vt:lpstr>
      <vt:lpstr>GT de Editoração:</vt:lpstr>
      <vt:lpstr>Capítulos 1 e 14:</vt:lpstr>
      <vt:lpstr>Consulta Pública:</vt:lpstr>
      <vt:lpstr>Calendário de reuniões segundo semestre: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CPDI</dc:creator>
  <cp:lastModifiedBy>Rafael Rodrigues Carvalho</cp:lastModifiedBy>
  <cp:revision>368</cp:revision>
  <dcterms:created xsi:type="dcterms:W3CDTF">2020-03-11T13:58:53Z</dcterms:created>
  <dcterms:modified xsi:type="dcterms:W3CDTF">2021-06-30T21:16:27Z</dcterms:modified>
</cp:coreProperties>
</file>