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08" r:id="rId4"/>
    <p:sldId id="309" r:id="rId5"/>
    <p:sldId id="304" r:id="rId6"/>
    <p:sldId id="310" r:id="rId7"/>
    <p:sldId id="307" r:id="rId8"/>
    <p:sldId id="305" r:id="rId9"/>
    <p:sldId id="29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0"/>
    <a:srgbClr val="FF6600"/>
    <a:srgbClr val="92D05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Sugerir o encaminhamento de, até a reunião seguinte, apresentar uma programação junto a ASCOM sobre como será este processo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7B3B0-7286-4E87-8976-FAECAE321FE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9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Sugerir o encaminhamento de, até a reunião seguinte, apresentar uma programação junto a ASCOM sobre como será este processo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7B3B0-7286-4E87-8976-FAECAE321FE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49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Sugerir o encaminhamento de, até a reunião seguinte, apresentar uma programação junto a ASCOM sobre como será este processo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7B3B0-7286-4E87-8976-FAECAE321FE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34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Sugerir o encaminhamento de, até a reunião seguinte, apresentar uma programação junto a ASCOM sobre como será este processo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7B3B0-7286-4E87-8976-FAECAE321FE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04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ww2.proplan.ufrpe.br/br/content/comiss%C3%B5es-tem%C3%A1ticas-pdi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990600"/>
            <a:ext cx="9640389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Plano de </a:t>
            </a:r>
            <a:r>
              <a:rPr lang="en-US" dirty="0" err="1"/>
              <a:t>Desenvolvimento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2021- 2030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30 de setembro de 2020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913" y="2061756"/>
            <a:ext cx="249875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Prorrogação da vigência do PDI 2013-2020 e Cronograma de atividades.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Formação de Comissões Temáticas.</a:t>
            </a:r>
          </a:p>
          <a:p>
            <a:pPr>
              <a:buNone/>
            </a:pPr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Nova “Consulta Pública” para o PDI vigente (2013-2020).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Prorrogação da Vigência do PDI 2013-2020 e Cronograma de 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ea typeface="Cambria" panose="02040503050406030204" pitchFamily="18" charset="0"/>
              </a:rPr>
              <a:t>Prorrogação até 31/07/21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57646" y="2338251"/>
            <a:ext cx="10881359" cy="4075612"/>
          </a:xfrm>
          <a:prstGeom prst="roundRect">
            <a:avLst>
              <a:gd name="adj" fmla="val 80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7647" y="4206244"/>
            <a:ext cx="10881360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/>
          <p:cNvSpPr/>
          <p:nvPr/>
        </p:nvSpPr>
        <p:spPr>
          <a:xfrm>
            <a:off x="1423854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/>
          <p:cNvSpPr/>
          <p:nvPr/>
        </p:nvSpPr>
        <p:spPr>
          <a:xfrm>
            <a:off x="2320836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/>
          <p:cNvSpPr/>
          <p:nvPr/>
        </p:nvSpPr>
        <p:spPr>
          <a:xfrm>
            <a:off x="3235254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/>
          <p:cNvSpPr/>
          <p:nvPr/>
        </p:nvSpPr>
        <p:spPr>
          <a:xfrm>
            <a:off x="4158363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3"/>
          <p:cNvSpPr/>
          <p:nvPr/>
        </p:nvSpPr>
        <p:spPr>
          <a:xfrm>
            <a:off x="5064074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/>
          <p:cNvSpPr/>
          <p:nvPr/>
        </p:nvSpPr>
        <p:spPr>
          <a:xfrm>
            <a:off x="5987183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>
            <a:off x="6901601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/>
          <p:cNvSpPr/>
          <p:nvPr/>
        </p:nvSpPr>
        <p:spPr>
          <a:xfrm>
            <a:off x="7811647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/>
          <p:cNvSpPr/>
          <p:nvPr/>
        </p:nvSpPr>
        <p:spPr>
          <a:xfrm>
            <a:off x="8713002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aralelogramo 18"/>
          <p:cNvSpPr/>
          <p:nvPr/>
        </p:nvSpPr>
        <p:spPr>
          <a:xfrm>
            <a:off x="9623048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502225" y="4167063"/>
            <a:ext cx="84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out. 20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383701" y="4175770"/>
            <a:ext cx="86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 20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339751" y="4162707"/>
            <a:ext cx="85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275932" y="4171414"/>
            <a:ext cx="81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jan. 21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194697" y="4162707"/>
            <a:ext cx="81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fev. 21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078626" y="4171414"/>
            <a:ext cx="89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mar. 21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019162" y="4158351"/>
            <a:ext cx="83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abr. 21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903089" y="4167058"/>
            <a:ext cx="88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mai. 21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843626" y="4153995"/>
            <a:ext cx="8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 21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3759708" y="3401561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7426055" y="4504426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8336101" y="3399295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9237456" y="4504410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0147502" y="3399279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1948308" y="4497391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1358540" y="5316587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  <a:p>
            <a:pPr algn="ctr"/>
            <a:r>
              <a:rPr lang="pt-BR" b="1" dirty="0"/>
              <a:t>(+ diálogos com a comunidade)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3182985" y="2407923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6840643" y="5316587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 e Montagem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7750679" y="2407923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8652044" y="5316587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9562079" y="2407923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757646" y="2338251"/>
            <a:ext cx="10881359" cy="4075612"/>
          </a:xfrm>
          <a:prstGeom prst="roundRect">
            <a:avLst>
              <a:gd name="adj" fmla="val 80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7647" y="4206244"/>
            <a:ext cx="10881360" cy="326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Paralelogramo 9"/>
          <p:cNvSpPr/>
          <p:nvPr/>
        </p:nvSpPr>
        <p:spPr>
          <a:xfrm>
            <a:off x="1058090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/>
          <p:cNvSpPr/>
          <p:nvPr/>
        </p:nvSpPr>
        <p:spPr>
          <a:xfrm>
            <a:off x="1955072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/>
          <p:cNvSpPr/>
          <p:nvPr/>
        </p:nvSpPr>
        <p:spPr>
          <a:xfrm>
            <a:off x="2869490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/>
          <p:cNvSpPr/>
          <p:nvPr/>
        </p:nvSpPr>
        <p:spPr>
          <a:xfrm>
            <a:off x="3792599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3"/>
          <p:cNvSpPr/>
          <p:nvPr/>
        </p:nvSpPr>
        <p:spPr>
          <a:xfrm>
            <a:off x="4698310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/>
          <p:cNvSpPr/>
          <p:nvPr/>
        </p:nvSpPr>
        <p:spPr>
          <a:xfrm>
            <a:off x="5621419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>
            <a:off x="6535837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accent6"/>
          </a:solidFill>
          <a:ln w="28575"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/>
          <p:cNvSpPr/>
          <p:nvPr/>
        </p:nvSpPr>
        <p:spPr>
          <a:xfrm>
            <a:off x="7445883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/>
          <p:cNvSpPr/>
          <p:nvPr/>
        </p:nvSpPr>
        <p:spPr>
          <a:xfrm>
            <a:off x="8347238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aralelogramo 18"/>
          <p:cNvSpPr/>
          <p:nvPr/>
        </p:nvSpPr>
        <p:spPr>
          <a:xfrm>
            <a:off x="9257284" y="4219306"/>
            <a:ext cx="1058091" cy="287383"/>
          </a:xfrm>
          <a:prstGeom prst="parallelogram">
            <a:avLst>
              <a:gd name="adj" fmla="val 7884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136461" y="4167063"/>
            <a:ext cx="84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out. 20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17937" y="4175770"/>
            <a:ext cx="86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nov. 20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973987" y="4162707"/>
            <a:ext cx="85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dez. 20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910168" y="4171414"/>
            <a:ext cx="81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jan. 21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28933" y="4162707"/>
            <a:ext cx="81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fev. 21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2862" y="4171414"/>
            <a:ext cx="89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mar. 21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537325" y="4167058"/>
            <a:ext cx="88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mai. 21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8477862" y="4153995"/>
            <a:ext cx="8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jun. 21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414042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4317053" y="3401561"/>
            <a:ext cx="9183" cy="8251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7060291" y="4504426"/>
            <a:ext cx="9183" cy="825186"/>
          </a:xfrm>
          <a:prstGeom prst="line">
            <a:avLst/>
          </a:prstGeom>
          <a:ln w="38100">
            <a:solidFill>
              <a:srgbClr val="E6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8897810" y="3399295"/>
            <a:ext cx="9183" cy="825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9799165" y="4504410"/>
            <a:ext cx="9183" cy="82518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0709211" y="3399279"/>
            <a:ext cx="9183" cy="82518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1582544" y="4497391"/>
            <a:ext cx="9183" cy="825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992776" y="5316587"/>
            <a:ext cx="3174271" cy="10058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Formação de </a:t>
            </a:r>
          </a:p>
          <a:p>
            <a:pPr algn="ctr"/>
            <a:r>
              <a:rPr lang="pt-BR" b="1" dirty="0"/>
              <a:t>Comissões Temáticas</a:t>
            </a:r>
          </a:p>
          <a:p>
            <a:pPr algn="ctr"/>
            <a:r>
              <a:rPr lang="pt-BR" b="1" dirty="0"/>
              <a:t>(+ diálogos com a comunidade)</a:t>
            </a:r>
            <a:endParaRPr lang="pt-BR" dirty="0"/>
          </a:p>
        </p:txBody>
      </p:sp>
      <p:sp>
        <p:nvSpPr>
          <p:cNvPr id="40" name="Retângulo 39"/>
          <p:cNvSpPr/>
          <p:nvPr/>
        </p:nvSpPr>
        <p:spPr>
          <a:xfrm>
            <a:off x="3739790" y="2407923"/>
            <a:ext cx="2865118" cy="1005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Produção e Escrita do PDI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6474879" y="5316587"/>
            <a:ext cx="1467334" cy="1005840"/>
          </a:xfrm>
          <a:prstGeom prst="rect">
            <a:avLst/>
          </a:prstGeom>
          <a:solidFill>
            <a:srgbClr val="E6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Organização e Montagem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8312388" y="2407923"/>
            <a:ext cx="1188720" cy="1005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Consulta Pública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9213753" y="5316587"/>
            <a:ext cx="1188720" cy="10058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Revisão Final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0123788" y="2407923"/>
            <a:ext cx="1358469" cy="1005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Submissão e Aprovação no CONSU</a:t>
            </a:r>
            <a:endParaRPr lang="pt-BR" dirty="0"/>
          </a:p>
        </p:txBody>
      </p:sp>
      <p:sp>
        <p:nvSpPr>
          <p:cNvPr id="39" name="Paralelogramo 38"/>
          <p:cNvSpPr/>
          <p:nvPr/>
        </p:nvSpPr>
        <p:spPr>
          <a:xfrm>
            <a:off x="10154275" y="4214950"/>
            <a:ext cx="1058091" cy="287383"/>
          </a:xfrm>
          <a:prstGeom prst="parallelogram">
            <a:avLst>
              <a:gd name="adj" fmla="val 7884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10245718" y="4158346"/>
            <a:ext cx="89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ago. 21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6657748" y="4175765"/>
            <a:ext cx="88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abr. 21</a:t>
            </a:r>
          </a:p>
        </p:txBody>
      </p:sp>
      <p:grpSp>
        <p:nvGrpSpPr>
          <p:cNvPr id="61" name="Grupo 60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Prorrogação da Vigência do PDI 2013-2020 e Cronograma de atividades</a:t>
            </a:r>
            <a:endParaRPr lang="pt-BR" dirty="0"/>
          </a:p>
        </p:txBody>
      </p:sp>
      <p:sp>
        <p:nvSpPr>
          <p:cNvPr id="6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dirty="0">
                <a:ea typeface="Cambria" panose="02040503050406030204" pitchFamily="18" charset="0"/>
              </a:rPr>
              <a:t>Prorrogação até 31/08/21</a:t>
            </a:r>
          </a:p>
        </p:txBody>
      </p:sp>
      <p:sp>
        <p:nvSpPr>
          <p:cNvPr id="66" name="CaixaDeTexto 65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2EFCBA-6E93-4805-9F44-590BD5C3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4" y="1387647"/>
            <a:ext cx="8737600" cy="1137834"/>
          </a:xfrm>
        </p:spPr>
        <p:txBody>
          <a:bodyPr>
            <a:normAutofit/>
          </a:bodyPr>
          <a:lstStyle/>
          <a:p>
            <a:r>
              <a:rPr lang="pt-BR" dirty="0">
                <a:ea typeface="Cambria" panose="02040503050406030204" pitchFamily="18" charset="0"/>
              </a:rPr>
              <a:t>Definição das lideranças de cada Comissão Temática </a:t>
            </a:r>
            <a:r>
              <a:rPr lang="pt-BR" sz="2400" dirty="0">
                <a:ea typeface="Cambria" panose="02040503050406030204" pitchFamily="18" charset="0"/>
              </a:rPr>
              <a:t>(</a:t>
            </a:r>
            <a:r>
              <a:rPr lang="pt-BR" sz="2400" dirty="0">
                <a:ea typeface="Cambria" panose="02040503050406030204" pitchFamily="18" charset="0"/>
                <a:hlinkClick r:id="rId4"/>
              </a:rPr>
              <a:t>http://ww2.proplan.ufrpe.br/br/content/comiss%C3%B5es-tem%C3%A1ticas-</a:t>
            </a:r>
            <a:r>
              <a:rPr lang="pt-BR" sz="2400" dirty="0" err="1">
                <a:ea typeface="Cambria" panose="02040503050406030204" pitchFamily="18" charset="0"/>
                <a:hlinkClick r:id="rId4"/>
              </a:rPr>
              <a:t>pdi</a:t>
            </a:r>
            <a:r>
              <a:rPr lang="pt-BR" sz="2400" dirty="0">
                <a:ea typeface="Cambria" panose="02040503050406030204" pitchFamily="18" charset="0"/>
              </a:rPr>
              <a:t>)</a:t>
            </a:r>
            <a:endParaRPr lang="pt-BR" dirty="0">
              <a:ea typeface="Cambria" panose="02040503050406030204" pitchFamily="18" charset="0"/>
            </a:endParaRPr>
          </a:p>
        </p:txBody>
      </p:sp>
      <p:pic>
        <p:nvPicPr>
          <p:cNvPr id="15" name="Picture 2" descr="C:\Users\Joana\Desktop\CPDI\PDI\comissoes tematicas\comissa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844" y="1479130"/>
            <a:ext cx="1608980" cy="1608979"/>
          </a:xfrm>
          <a:prstGeom prst="rect">
            <a:avLst/>
          </a:prstGeom>
          <a:noFill/>
        </p:spPr>
      </p:pic>
      <p:pic>
        <p:nvPicPr>
          <p:cNvPr id="16" name="Picture 3" descr="C:\Users\Joana\Desktop\CPDI\PDI\comissoes tematicas\comissa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78916" y="1478512"/>
            <a:ext cx="1609597" cy="1609597"/>
          </a:xfrm>
          <a:prstGeom prst="rect">
            <a:avLst/>
          </a:prstGeom>
          <a:noFill/>
        </p:spPr>
      </p:pic>
      <p:pic>
        <p:nvPicPr>
          <p:cNvPr id="17" name="Picture 4" descr="C:\Users\Joana\Desktop\CPDI\PDI\comissoes tematicas\comissao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44" y="3207014"/>
            <a:ext cx="1614372" cy="1614372"/>
          </a:xfrm>
          <a:prstGeom prst="rect">
            <a:avLst/>
          </a:prstGeom>
          <a:noFill/>
        </p:spPr>
      </p:pic>
      <p:pic>
        <p:nvPicPr>
          <p:cNvPr id="18" name="Picture 5" descr="C:\Users\Joana\Desktop\CPDI\PDI\comissoes tematicas\comissao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74634" y="3207507"/>
            <a:ext cx="1613879" cy="1613879"/>
          </a:xfrm>
          <a:prstGeom prst="rect">
            <a:avLst/>
          </a:prstGeom>
          <a:noFill/>
        </p:spPr>
      </p:pic>
      <p:pic>
        <p:nvPicPr>
          <p:cNvPr id="19" name="Picture 6" descr="C:\Users\Joana\Desktop\CPDI\PDI\comissoes tematicas\comissao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61844" y="4964071"/>
            <a:ext cx="1620393" cy="1620393"/>
          </a:xfrm>
          <a:prstGeom prst="rect">
            <a:avLst/>
          </a:prstGeom>
          <a:noFill/>
        </p:spPr>
      </p:pic>
      <p:pic>
        <p:nvPicPr>
          <p:cNvPr id="20" name="Picture 7" descr="C:\Users\Joana\Desktop\CPDI\PDI\comissoes tematicas\comissao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73503" y="4969454"/>
            <a:ext cx="1615010" cy="1615010"/>
          </a:xfrm>
          <a:prstGeom prst="rect">
            <a:avLst/>
          </a:prstGeom>
          <a:noFill/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380999" y="228600"/>
            <a:ext cx="9329058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4400" b="1" dirty="0">
                <a:latin typeface="+mj-lt"/>
                <a:ea typeface="Cambria" panose="02040503050406030204" pitchFamily="18" charset="0"/>
              </a:rPr>
              <a:t>Formação de Comissões Temáticas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CaixaDeTexto 22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8AFCEF5-6783-45D3-A281-5688EEBBD13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 l="1249" r="13436"/>
          <a:stretch>
            <a:fillRect/>
          </a:stretch>
        </p:blipFill>
        <p:spPr>
          <a:xfrm>
            <a:off x="798281" y="2580460"/>
            <a:ext cx="7620000" cy="40040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346" y="0"/>
            <a:ext cx="899654" cy="107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8"/>
          <p:cNvGrpSpPr/>
          <p:nvPr/>
        </p:nvGrpSpPr>
        <p:grpSpPr>
          <a:xfrm flipV="1">
            <a:off x="0" y="5029200"/>
            <a:ext cx="12192000" cy="1828800"/>
            <a:chOff x="0" y="0"/>
            <a:chExt cx="12192000" cy="1828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3DD5FBF-4F02-473A-9E39-35EF09AB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Formação de Comissões Temáticas</a:t>
            </a:r>
            <a:br>
              <a:rPr lang="pt-BR" b="1" dirty="0">
                <a:ea typeface="Cambria" panose="02040503050406030204" pitchFamily="18" charset="0"/>
              </a:rPr>
            </a:br>
            <a:r>
              <a:rPr lang="pt-BR" b="1" dirty="0">
                <a:solidFill>
                  <a:srgbClr val="C00000"/>
                </a:solidFill>
                <a:ea typeface="Cambria" panose="02040503050406030204" pitchFamily="18" charset="0"/>
              </a:rPr>
              <a:t>(opção 1)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17" name="Espaço Reservado para Conteúdo 4">
            <a:extLst>
              <a:ext uri="{FF2B5EF4-FFF2-40B4-BE49-F238E27FC236}">
                <a16:creationId xmlns:a16="http://schemas.microsoft.com/office/drawing/2014/main" id="{EE2EFCBA-6E93-4805-9F44-590BD5C3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ea typeface="Cambria" panose="02040503050406030204" pitchFamily="18" charset="0"/>
              </a:rPr>
              <a:t>Comunicação com a comunidade (outubro e novembro de 2020).</a:t>
            </a:r>
          </a:p>
          <a:p>
            <a:pPr lvl="1" algn="just"/>
            <a:r>
              <a:rPr lang="pt-BR" dirty="0">
                <a:ea typeface="Cambria" panose="02040503050406030204" pitchFamily="18" charset="0"/>
              </a:rPr>
              <a:t>1 </a:t>
            </a:r>
            <a:r>
              <a:rPr lang="pt-BR" i="1" dirty="0" err="1">
                <a:ea typeface="Cambria" panose="02040503050406030204" pitchFamily="18" charset="0"/>
              </a:rPr>
              <a:t>live</a:t>
            </a:r>
            <a:r>
              <a:rPr lang="pt-BR" dirty="0">
                <a:ea typeface="Cambria" panose="02040503050406030204" pitchFamily="18" charset="0"/>
              </a:rPr>
              <a:t> de abertura em </a:t>
            </a:r>
            <a:r>
              <a:rPr lang="pt-BR" u="sng" dirty="0">
                <a:ea typeface="Cambria" panose="02040503050406030204" pitchFamily="18" charset="0"/>
              </a:rPr>
              <a:t>21/10/20 às 9h30</a:t>
            </a:r>
            <a:r>
              <a:rPr lang="pt-BR" dirty="0">
                <a:ea typeface="Cambria" panose="02040503050406030204" pitchFamily="18" charset="0"/>
              </a:rPr>
              <a:t>.</a:t>
            </a: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Abertura do reitor e </a:t>
            </a:r>
            <a:r>
              <a:rPr lang="pt-BR" dirty="0" err="1">
                <a:ea typeface="Cambria" panose="02040503050406030204" pitchFamily="18" charset="0"/>
              </a:rPr>
              <a:t>pró-reitoria</a:t>
            </a:r>
            <a:r>
              <a:rPr lang="pt-BR" dirty="0">
                <a:ea typeface="Cambria" panose="02040503050406030204" pitchFamily="18" charset="0"/>
              </a:rPr>
              <a:t> de planejamento;</a:t>
            </a: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Palestra curta (20 a 30 min) sobre planejamento público; e</a:t>
            </a: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Apresentação sobre o que é o PDI, como é construído, quem participa etc.</a:t>
            </a:r>
          </a:p>
          <a:p>
            <a:pPr lvl="1" algn="just"/>
            <a:r>
              <a:rPr lang="pt-BR" dirty="0">
                <a:ea typeface="Cambria" panose="02040503050406030204" pitchFamily="18" charset="0"/>
              </a:rPr>
              <a:t>3 </a:t>
            </a:r>
            <a:r>
              <a:rPr lang="pt-BR" i="1" dirty="0" err="1">
                <a:ea typeface="Cambria" panose="02040503050406030204" pitchFamily="18" charset="0"/>
              </a:rPr>
              <a:t>lives</a:t>
            </a:r>
            <a:r>
              <a:rPr lang="pt-BR" i="1" dirty="0">
                <a:ea typeface="Cambria" panose="02040503050406030204" pitchFamily="18" charset="0"/>
              </a:rPr>
              <a:t> </a:t>
            </a:r>
            <a:r>
              <a:rPr lang="pt-BR" dirty="0">
                <a:ea typeface="Cambria" panose="02040503050406030204" pitchFamily="18" charset="0"/>
              </a:rPr>
              <a:t>temáticas sobre  temas específicos.</a:t>
            </a: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Comissões Temáticas 1, 2 e 3 </a:t>
            </a:r>
            <a:r>
              <a:rPr lang="pt-BR" sz="1800" dirty="0">
                <a:ea typeface="Cambria" panose="02040503050406030204" pitchFamily="18" charset="0"/>
              </a:rPr>
              <a:t>(Perfil, Avaliação, Organização e Governança, Cenários e P. Estratégico) </a:t>
            </a:r>
            <a:endParaRPr lang="pt-BR" dirty="0">
              <a:ea typeface="Cambria" panose="02040503050406030204" pitchFamily="18" charset="0"/>
            </a:endParaRP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Comissão Temática 4 </a:t>
            </a:r>
            <a:r>
              <a:rPr lang="pt-BR" sz="1800" dirty="0">
                <a:ea typeface="Cambria" panose="02040503050406030204" pitchFamily="18" charset="0"/>
              </a:rPr>
              <a:t>(Projeto Pedagógico Institucional e Atendimento ao Discente)</a:t>
            </a:r>
          </a:p>
          <a:p>
            <a:pPr lvl="2" algn="just"/>
            <a:r>
              <a:rPr lang="pt-BR" dirty="0">
                <a:ea typeface="Cambria" panose="02040503050406030204" pitchFamily="18" charset="0"/>
              </a:rPr>
              <a:t>Comissões Temáticas 5 e 6 </a:t>
            </a:r>
            <a:r>
              <a:rPr lang="pt-BR" sz="1800" dirty="0">
                <a:ea typeface="Cambria" panose="02040503050406030204" pitchFamily="18" charset="0"/>
              </a:rPr>
              <a:t>(Infraestrutura e Orçamento)</a:t>
            </a:r>
          </a:p>
          <a:p>
            <a:pPr algn="just"/>
            <a:r>
              <a:rPr lang="pt-BR" sz="2600" dirty="0">
                <a:ea typeface="Cambria" panose="02040503050406030204" pitchFamily="18" charset="0"/>
              </a:rPr>
              <a:t>Formulário on-line para inscrição em C. Temáticas</a:t>
            </a:r>
          </a:p>
          <a:p>
            <a:pPr lvl="1"/>
            <a:endParaRPr lang="pt-BR" dirty="0">
              <a:ea typeface="Cambria" panose="02040503050406030204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28682" name="Picture 10" descr="C:\Users\Joana\Desktop\CPDI\com_tematica_ic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264" y="52252"/>
            <a:ext cx="1655706" cy="184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6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 flipV="1">
            <a:off x="0" y="5029200"/>
            <a:ext cx="12192000" cy="1828800"/>
            <a:chOff x="0" y="0"/>
            <a:chExt cx="12192000" cy="18288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2EFCBA-6E93-4805-9F44-590BD5C3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3" y="1690688"/>
            <a:ext cx="11192975" cy="480218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Comunicação com a comunidade (outubro e novembro de 2020).</a:t>
            </a:r>
          </a:p>
          <a:p>
            <a:pPr lvl="1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pt-BR" i="1" dirty="0" err="1">
                <a:latin typeface="Cambria" panose="02040503050406030204" pitchFamily="18" charset="0"/>
                <a:ea typeface="Cambria" panose="02040503050406030204" pitchFamily="18" charset="0"/>
              </a:rPr>
              <a:t>live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de abertura em </a:t>
            </a:r>
            <a:r>
              <a:rPr lang="pt-BR" u="sng" dirty="0">
                <a:latin typeface="Cambria" panose="02040503050406030204" pitchFamily="18" charset="0"/>
                <a:ea typeface="Cambria" panose="02040503050406030204" pitchFamily="18" charset="0"/>
              </a:rPr>
              <a:t>21/10/20 às 9h30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2"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Apresentar o que é o PDI, como é construído, quem participa etc.</a:t>
            </a:r>
          </a:p>
          <a:p>
            <a:pPr lvl="2" algn="just"/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Apresentar as Comissões Temáticas e estrutura do documento.</a:t>
            </a:r>
          </a:p>
          <a:p>
            <a:pPr lvl="2" algn="just"/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Fazer chamamento para inscrição em comissões.</a:t>
            </a:r>
          </a:p>
          <a:p>
            <a:pPr lvl="2" algn="just"/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600" dirty="0">
                <a:latin typeface="Cambria" panose="02040503050406030204" pitchFamily="18" charset="0"/>
                <a:ea typeface="Cambria" panose="02040503050406030204" pitchFamily="18" charset="0"/>
              </a:rPr>
              <a:t>Formulário on-line para inscrição em C. Temáticas</a:t>
            </a:r>
          </a:p>
          <a:p>
            <a:pPr lvl="1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3DD5FBF-4F02-473A-9E39-35EF09AB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ea typeface="Cambria" panose="02040503050406030204" pitchFamily="18" charset="0"/>
              </a:rPr>
              <a:t>Formação de Comissões Temáticas</a:t>
            </a:r>
            <a:br>
              <a:rPr lang="pt-BR" b="1" dirty="0">
                <a:ea typeface="Cambria" panose="02040503050406030204" pitchFamily="18" charset="0"/>
              </a:rPr>
            </a:br>
            <a:r>
              <a:rPr lang="pt-BR" b="1" dirty="0">
                <a:solidFill>
                  <a:srgbClr val="C00000"/>
                </a:solidFill>
                <a:ea typeface="Cambria" panose="02040503050406030204" pitchFamily="18" charset="0"/>
              </a:rPr>
              <a:t>(opção 2)</a:t>
            </a: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4" name="Picture 10" descr="C:\Users\Joana\Desktop\CPDI\com_tematica_ic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6264" y="52252"/>
            <a:ext cx="1655706" cy="184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5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E2EFCBA-6E93-4805-9F44-590BD5C3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445" y="1717671"/>
            <a:ext cx="7824652" cy="4213501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Publicar novamente o PDI completo para consulta e contribuições.</a:t>
            </a: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Segmentar o PDI em temas, de acordo com as C. Temáticas, para facilitar a contribuição da comunidade.</a:t>
            </a:r>
          </a:p>
          <a:p>
            <a:pPr algn="just"/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Criar um e-mail para a Comissão Executiva e para cada Comissão Temática.</a:t>
            </a:r>
          </a:p>
          <a:p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r="76667"/>
          <a:stretch>
            <a:fillRect/>
          </a:stretch>
        </p:blipFill>
        <p:spPr bwMode="auto">
          <a:xfrm>
            <a:off x="152400" y="15240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33398" y="381000"/>
            <a:ext cx="9851574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4400" b="1" dirty="0">
                <a:latin typeface="+mj-lt"/>
                <a:ea typeface="Cambria" panose="02040503050406030204" pitchFamily="18" charset="0"/>
              </a:rPr>
              <a:t>Nova “Consulta Pública” para o PDI vigente (2013-2020)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555165" y="35340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</p:spTree>
    <p:extLst>
      <p:ext uri="{BB962C8B-B14F-4D97-AF65-F5344CB8AC3E}">
        <p14:creationId xmlns:p14="http://schemas.microsoft.com/office/powerpoint/2010/main" val="43458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611</Words>
  <Application>Microsoft Office PowerPoint</Application>
  <PresentationFormat>Widescreen</PresentationFormat>
  <Paragraphs>95</Paragraphs>
  <Slides>9</Slides>
  <Notes>4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Tema do Office</vt:lpstr>
      <vt:lpstr>Plano de Desenvolvimento Institucional 2021- 2030</vt:lpstr>
      <vt:lpstr>Pauta de Reunião</vt:lpstr>
      <vt:lpstr>Prorrogação da Vigência do PDI 2013-2020 e Cronograma de atividades</vt:lpstr>
      <vt:lpstr>Prorrogação da Vigência do PDI 2013-2020 e Cronograma de atividades</vt:lpstr>
      <vt:lpstr>Apresentação do PowerPoint</vt:lpstr>
      <vt:lpstr>Formação de Comissões Temáticas (opção 1)</vt:lpstr>
      <vt:lpstr>Formação de Comissões Temáticas (opção 2)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172</cp:revision>
  <dcterms:created xsi:type="dcterms:W3CDTF">2020-03-11T13:58:53Z</dcterms:created>
  <dcterms:modified xsi:type="dcterms:W3CDTF">2020-09-28T12:08:34Z</dcterms:modified>
</cp:coreProperties>
</file>