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8803600" cy="43195875"/>
  <p:notesSz cx="6858000" cy="9144000"/>
  <p:defaultTextStyle>
    <a:defPPr>
      <a:defRPr lang="pt-BR"/>
    </a:defPPr>
    <a:lvl1pPr marL="0" algn="l" defTabSz="4114251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126" algn="l" defTabSz="4114251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251" algn="l" defTabSz="4114251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1377" algn="l" defTabSz="4114251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8503" algn="l" defTabSz="4114251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5628" algn="l" defTabSz="4114251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2754" algn="l" defTabSz="4114251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399880" algn="l" defTabSz="4114251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7005" algn="l" defTabSz="4114251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" d="100"/>
          <a:sy n="10" d="100"/>
        </p:scale>
        <p:origin x="-2370" y="-48"/>
      </p:cViewPr>
      <p:guideLst>
        <p:guide orient="horz" pos="13605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3D8F1-F691-46D8-BB28-1DE6F05620B8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5B61C-0A66-4618-A097-19007FA31D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5B61C-0A66-4618-A097-19007FA31D11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60270" y="13418722"/>
            <a:ext cx="24483060" cy="9259116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20540" y="24477662"/>
            <a:ext cx="20162520" cy="110389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1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5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2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399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7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6D6-7224-4C45-A0B0-F2564BBEFC33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86B5-92DC-4023-AE84-FA4BCBC2B3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6D6-7224-4C45-A0B0-F2564BBEFC33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86B5-92DC-4023-AE84-FA4BCBC2B3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0882610" y="1729841"/>
            <a:ext cx="6480810" cy="3685648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440180" y="1729841"/>
            <a:ext cx="18962370" cy="3685648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6D6-7224-4C45-A0B0-F2564BBEFC33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86B5-92DC-4023-AE84-FA4BCBC2B3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6D6-7224-4C45-A0B0-F2564BBEFC33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86B5-92DC-4023-AE84-FA4BCBC2B3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75286" y="27757352"/>
            <a:ext cx="24483060" cy="8579181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75286" y="18308258"/>
            <a:ext cx="24483060" cy="9449095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126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251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1377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8503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5628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2754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39988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7005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6D6-7224-4C45-A0B0-F2564BBEFC33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86B5-92DC-4023-AE84-FA4BCBC2B3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40180" y="10079041"/>
            <a:ext cx="12721590" cy="28507281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641830" y="10079041"/>
            <a:ext cx="12721590" cy="28507281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6D6-7224-4C45-A0B0-F2564BBEFC33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86B5-92DC-4023-AE84-FA4BCBC2B3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40180" y="9669080"/>
            <a:ext cx="12726592" cy="4029612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126" indent="0">
              <a:buNone/>
              <a:defRPr sz="9000" b="1"/>
            </a:lvl2pPr>
            <a:lvl3pPr marL="4114251" indent="0">
              <a:buNone/>
              <a:defRPr sz="8100" b="1"/>
            </a:lvl3pPr>
            <a:lvl4pPr marL="6171377" indent="0">
              <a:buNone/>
              <a:defRPr sz="7200" b="1"/>
            </a:lvl4pPr>
            <a:lvl5pPr marL="8228503" indent="0">
              <a:buNone/>
              <a:defRPr sz="7200" b="1"/>
            </a:lvl5pPr>
            <a:lvl6pPr marL="10285628" indent="0">
              <a:buNone/>
              <a:defRPr sz="7200" b="1"/>
            </a:lvl6pPr>
            <a:lvl7pPr marL="12342754" indent="0">
              <a:buNone/>
              <a:defRPr sz="7200" b="1"/>
            </a:lvl7pPr>
            <a:lvl8pPr marL="14399880" indent="0">
              <a:buNone/>
              <a:defRPr sz="7200" b="1"/>
            </a:lvl8pPr>
            <a:lvl9pPr marL="16457005" indent="0">
              <a:buNone/>
              <a:defRPr sz="72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40180" y="13698692"/>
            <a:ext cx="12726592" cy="24887627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4631830" y="9669080"/>
            <a:ext cx="12731591" cy="4029612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126" indent="0">
              <a:buNone/>
              <a:defRPr sz="9000" b="1"/>
            </a:lvl2pPr>
            <a:lvl3pPr marL="4114251" indent="0">
              <a:buNone/>
              <a:defRPr sz="8100" b="1"/>
            </a:lvl3pPr>
            <a:lvl4pPr marL="6171377" indent="0">
              <a:buNone/>
              <a:defRPr sz="7200" b="1"/>
            </a:lvl4pPr>
            <a:lvl5pPr marL="8228503" indent="0">
              <a:buNone/>
              <a:defRPr sz="7200" b="1"/>
            </a:lvl5pPr>
            <a:lvl6pPr marL="10285628" indent="0">
              <a:buNone/>
              <a:defRPr sz="7200" b="1"/>
            </a:lvl6pPr>
            <a:lvl7pPr marL="12342754" indent="0">
              <a:buNone/>
              <a:defRPr sz="7200" b="1"/>
            </a:lvl7pPr>
            <a:lvl8pPr marL="14399880" indent="0">
              <a:buNone/>
              <a:defRPr sz="7200" b="1"/>
            </a:lvl8pPr>
            <a:lvl9pPr marL="16457005" indent="0">
              <a:buNone/>
              <a:defRPr sz="72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4631830" y="13698692"/>
            <a:ext cx="12731591" cy="24887627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6D6-7224-4C45-A0B0-F2564BBEFC33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86B5-92DC-4023-AE84-FA4BCBC2B3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6D6-7224-4C45-A0B0-F2564BBEFC33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86B5-92DC-4023-AE84-FA4BCBC2B3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6D6-7224-4C45-A0B0-F2564BBEFC33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86B5-92DC-4023-AE84-FA4BCBC2B3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182" y="1719836"/>
            <a:ext cx="9476186" cy="7319301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61407" y="1719839"/>
            <a:ext cx="16102013" cy="36866483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440182" y="9039140"/>
            <a:ext cx="9476186" cy="29547182"/>
          </a:xfrm>
        </p:spPr>
        <p:txBody>
          <a:bodyPr/>
          <a:lstStyle>
            <a:lvl1pPr marL="0" indent="0">
              <a:buNone/>
              <a:defRPr sz="6300"/>
            </a:lvl1pPr>
            <a:lvl2pPr marL="2057126" indent="0">
              <a:buNone/>
              <a:defRPr sz="5400"/>
            </a:lvl2pPr>
            <a:lvl3pPr marL="4114251" indent="0">
              <a:buNone/>
              <a:defRPr sz="4500"/>
            </a:lvl3pPr>
            <a:lvl4pPr marL="6171377" indent="0">
              <a:buNone/>
              <a:defRPr sz="4000"/>
            </a:lvl4pPr>
            <a:lvl5pPr marL="8228503" indent="0">
              <a:buNone/>
              <a:defRPr sz="4000"/>
            </a:lvl5pPr>
            <a:lvl6pPr marL="10285628" indent="0">
              <a:buNone/>
              <a:defRPr sz="4000"/>
            </a:lvl6pPr>
            <a:lvl7pPr marL="12342754" indent="0">
              <a:buNone/>
              <a:defRPr sz="4000"/>
            </a:lvl7pPr>
            <a:lvl8pPr marL="14399880" indent="0">
              <a:buNone/>
              <a:defRPr sz="4000"/>
            </a:lvl8pPr>
            <a:lvl9pPr marL="16457005" indent="0">
              <a:buNone/>
              <a:defRPr sz="4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6D6-7224-4C45-A0B0-F2564BBEFC33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86B5-92DC-4023-AE84-FA4BCBC2B3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45707" y="30237113"/>
            <a:ext cx="17282160" cy="3569662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645707" y="3859631"/>
            <a:ext cx="17282160" cy="25917525"/>
          </a:xfrm>
        </p:spPr>
        <p:txBody>
          <a:bodyPr/>
          <a:lstStyle>
            <a:lvl1pPr marL="0" indent="0">
              <a:buNone/>
              <a:defRPr sz="14400"/>
            </a:lvl1pPr>
            <a:lvl2pPr marL="2057126" indent="0">
              <a:buNone/>
              <a:defRPr sz="12600"/>
            </a:lvl2pPr>
            <a:lvl3pPr marL="4114251" indent="0">
              <a:buNone/>
              <a:defRPr sz="10800"/>
            </a:lvl3pPr>
            <a:lvl4pPr marL="6171377" indent="0">
              <a:buNone/>
              <a:defRPr sz="9000"/>
            </a:lvl4pPr>
            <a:lvl5pPr marL="8228503" indent="0">
              <a:buNone/>
              <a:defRPr sz="9000"/>
            </a:lvl5pPr>
            <a:lvl6pPr marL="10285628" indent="0">
              <a:buNone/>
              <a:defRPr sz="9000"/>
            </a:lvl6pPr>
            <a:lvl7pPr marL="12342754" indent="0">
              <a:buNone/>
              <a:defRPr sz="9000"/>
            </a:lvl7pPr>
            <a:lvl8pPr marL="14399880" indent="0">
              <a:buNone/>
              <a:defRPr sz="9000"/>
            </a:lvl8pPr>
            <a:lvl9pPr marL="16457005" indent="0">
              <a:buNone/>
              <a:defRPr sz="9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45707" y="33806775"/>
            <a:ext cx="17282160" cy="5069513"/>
          </a:xfrm>
        </p:spPr>
        <p:txBody>
          <a:bodyPr/>
          <a:lstStyle>
            <a:lvl1pPr marL="0" indent="0">
              <a:buNone/>
              <a:defRPr sz="6300"/>
            </a:lvl1pPr>
            <a:lvl2pPr marL="2057126" indent="0">
              <a:buNone/>
              <a:defRPr sz="5400"/>
            </a:lvl2pPr>
            <a:lvl3pPr marL="4114251" indent="0">
              <a:buNone/>
              <a:defRPr sz="4500"/>
            </a:lvl3pPr>
            <a:lvl4pPr marL="6171377" indent="0">
              <a:buNone/>
              <a:defRPr sz="4000"/>
            </a:lvl4pPr>
            <a:lvl5pPr marL="8228503" indent="0">
              <a:buNone/>
              <a:defRPr sz="4000"/>
            </a:lvl5pPr>
            <a:lvl6pPr marL="10285628" indent="0">
              <a:buNone/>
              <a:defRPr sz="4000"/>
            </a:lvl6pPr>
            <a:lvl7pPr marL="12342754" indent="0">
              <a:buNone/>
              <a:defRPr sz="4000"/>
            </a:lvl7pPr>
            <a:lvl8pPr marL="14399880" indent="0">
              <a:buNone/>
              <a:defRPr sz="4000"/>
            </a:lvl8pPr>
            <a:lvl9pPr marL="16457005" indent="0">
              <a:buNone/>
              <a:defRPr sz="4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6D6-7224-4C45-A0B0-F2564BBEFC33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86B5-92DC-4023-AE84-FA4BCBC2B3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440180" y="1729838"/>
            <a:ext cx="25923240" cy="7199313"/>
          </a:xfrm>
          <a:prstGeom prst="rect">
            <a:avLst/>
          </a:prstGeom>
        </p:spPr>
        <p:txBody>
          <a:bodyPr vert="horz" lIns="411425" tIns="205713" rIns="411425" bIns="205713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40180" y="10079041"/>
            <a:ext cx="25923240" cy="28507281"/>
          </a:xfrm>
          <a:prstGeom prst="rect">
            <a:avLst/>
          </a:prstGeom>
        </p:spPr>
        <p:txBody>
          <a:bodyPr vert="horz" lIns="411425" tIns="205713" rIns="411425" bIns="205713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440180" y="40036180"/>
            <a:ext cx="6720840" cy="2299780"/>
          </a:xfrm>
          <a:prstGeom prst="rect">
            <a:avLst/>
          </a:prstGeom>
        </p:spPr>
        <p:txBody>
          <a:bodyPr vert="horz" lIns="411425" tIns="205713" rIns="411425" bIns="205713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816D6-7224-4C45-A0B0-F2564BBEFC33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9841230" y="40036180"/>
            <a:ext cx="9121140" cy="2299780"/>
          </a:xfrm>
          <a:prstGeom prst="rect">
            <a:avLst/>
          </a:prstGeom>
        </p:spPr>
        <p:txBody>
          <a:bodyPr vert="horz" lIns="411425" tIns="205713" rIns="411425" bIns="205713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0642580" y="40036180"/>
            <a:ext cx="6720840" cy="2299780"/>
          </a:xfrm>
          <a:prstGeom prst="rect">
            <a:avLst/>
          </a:prstGeom>
        </p:spPr>
        <p:txBody>
          <a:bodyPr vert="horz" lIns="411425" tIns="205713" rIns="411425" bIns="205713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486B5-92DC-4023-AE84-FA4BCBC2B3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251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2844" indent="-1542844" algn="l" defTabSz="4114251" rtl="0" eaLnBrk="1" latinLnBrk="0" hangingPunct="1">
        <a:spcBef>
          <a:spcPct val="20000"/>
        </a:spcBef>
        <a:buFont typeface="Arial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2829" indent="-1285704" algn="l" defTabSz="4114251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2814" indent="-1028563" algn="l" defTabSz="4114251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199940" indent="-1028563" algn="l" defTabSz="4114251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7066" indent="-1028563" algn="l" defTabSz="4114251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4191" indent="-1028563" algn="l" defTabSz="4114251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1317" indent="-1028563" algn="l" defTabSz="4114251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28443" indent="-1028563" algn="l" defTabSz="4114251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5568" indent="-1028563" algn="l" defTabSz="4114251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114251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126" algn="l" defTabSz="4114251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251" algn="l" defTabSz="4114251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1377" algn="l" defTabSz="4114251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8503" algn="l" defTabSz="4114251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5628" algn="l" defTabSz="4114251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2754" algn="l" defTabSz="4114251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399880" algn="l" defTabSz="4114251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7005" algn="l" defTabSz="4114251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tângulo de cantos arredondados 33"/>
          <p:cNvSpPr/>
          <p:nvPr/>
        </p:nvSpPr>
        <p:spPr>
          <a:xfrm>
            <a:off x="1981200" y="27846337"/>
            <a:ext cx="25755600" cy="5181600"/>
          </a:xfrm>
          <a:prstGeom prst="roundRect">
            <a:avLst/>
          </a:prstGeom>
          <a:noFill/>
          <a:ln w="1968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Retângulo 44"/>
          <p:cNvSpPr/>
          <p:nvPr/>
        </p:nvSpPr>
        <p:spPr>
          <a:xfrm>
            <a:off x="990600" y="27617737"/>
            <a:ext cx="3124200" cy="388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de cantos arredondados 31"/>
          <p:cNvSpPr/>
          <p:nvPr/>
        </p:nvSpPr>
        <p:spPr>
          <a:xfrm>
            <a:off x="2057400" y="17864137"/>
            <a:ext cx="25755600" cy="8229600"/>
          </a:xfrm>
          <a:prstGeom prst="roundRect">
            <a:avLst/>
          </a:prstGeom>
          <a:noFill/>
          <a:ln w="1968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Retângulo 42"/>
          <p:cNvSpPr/>
          <p:nvPr/>
        </p:nvSpPr>
        <p:spPr>
          <a:xfrm>
            <a:off x="838200" y="18397537"/>
            <a:ext cx="3124200" cy="388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de cantos arredondados 30"/>
          <p:cNvSpPr/>
          <p:nvPr/>
        </p:nvSpPr>
        <p:spPr>
          <a:xfrm>
            <a:off x="1981200" y="11307550"/>
            <a:ext cx="25755600" cy="4727787"/>
          </a:xfrm>
          <a:prstGeom prst="roundRect">
            <a:avLst/>
          </a:prstGeom>
          <a:noFill/>
          <a:ln w="1968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Retângulo 41"/>
          <p:cNvSpPr/>
          <p:nvPr/>
        </p:nvSpPr>
        <p:spPr>
          <a:xfrm>
            <a:off x="762000" y="11002750"/>
            <a:ext cx="3124200" cy="388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338137"/>
            <a:ext cx="9982200" cy="3977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6" name="Picture 12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800100" y="5699463"/>
            <a:ext cx="3181377" cy="2971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77" name="Picture 13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898601" y="11454254"/>
            <a:ext cx="2984374" cy="2825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78" name="Picture 14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923750" y="28151137"/>
            <a:ext cx="2934077" cy="2795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79" name="Picture 15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850398" y="18193334"/>
            <a:ext cx="3080780" cy="28712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80" name="Picture 16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5087600" y="5699463"/>
            <a:ext cx="2971800" cy="2959226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CaixaDeTexto 34"/>
          <p:cNvSpPr txBox="1"/>
          <p:nvPr/>
        </p:nvSpPr>
        <p:spPr>
          <a:xfrm>
            <a:off x="4191000" y="5595937"/>
            <a:ext cx="3655553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tx2"/>
                </a:solidFill>
              </a:rPr>
              <a:t>MISSÃO</a:t>
            </a:r>
            <a:endParaRPr lang="pt-BR" b="1" dirty="0">
              <a:solidFill>
                <a:schemeClr val="tx2"/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18364200" y="5595937"/>
            <a:ext cx="5208862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tx2"/>
                </a:solidFill>
              </a:rPr>
              <a:t>VISÃO 2025</a:t>
            </a:r>
            <a:endParaRPr lang="pt-BR" b="1" dirty="0">
              <a:solidFill>
                <a:schemeClr val="tx2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4191000" y="11797522"/>
            <a:ext cx="5131213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smtClean="0">
                <a:solidFill>
                  <a:schemeClr val="tx2"/>
                </a:solidFill>
              </a:rPr>
              <a:t>SOCIEDADE</a:t>
            </a:r>
            <a:endParaRPr lang="pt-BR" b="1">
              <a:solidFill>
                <a:schemeClr val="tx2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4191000" y="18201709"/>
            <a:ext cx="9913868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smtClean="0">
                <a:solidFill>
                  <a:schemeClr val="tx2"/>
                </a:solidFill>
              </a:rPr>
              <a:t>PROCESSOS INTERNOS</a:t>
            </a:r>
            <a:endParaRPr lang="pt-BR" b="1">
              <a:solidFill>
                <a:schemeClr val="tx2"/>
              </a:solidFill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4191000" y="28336309"/>
            <a:ext cx="14468897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tx2"/>
                </a:solidFill>
              </a:rPr>
              <a:t>APRENDIZAGEM E CRESCIMENTO</a:t>
            </a:r>
            <a:endParaRPr lang="pt-BR" b="1" dirty="0">
              <a:solidFill>
                <a:schemeClr val="tx2"/>
              </a:solidFill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4191000" y="6815137"/>
            <a:ext cx="10134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/>
              <a:t>Impulsionar a gestão estratégica fornecendo mecanismos e soluções para planejamento, organização e tomada de decisão eficientes</a:t>
            </a:r>
            <a:endParaRPr lang="pt-BR" sz="4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1281" name="Picture 17"/>
          <p:cNvPicPr>
            <a:picLocks noChangeAspect="1" noChangeArrowheads="1"/>
          </p:cNvPicPr>
          <p:nvPr/>
        </p:nvPicPr>
        <p:blipFill>
          <a:blip r:embed="rId9" cstate="print"/>
          <a:srcRect l="14996" t="24947" r="12049" b="15719"/>
          <a:stretch>
            <a:fillRect/>
          </a:stretch>
        </p:blipFill>
        <p:spPr bwMode="auto">
          <a:xfrm>
            <a:off x="13225896" y="9482137"/>
            <a:ext cx="3266209" cy="159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" name="CaixaDeTexto 45"/>
          <p:cNvSpPr txBox="1"/>
          <p:nvPr/>
        </p:nvSpPr>
        <p:spPr>
          <a:xfrm>
            <a:off x="18364200" y="6815136"/>
            <a:ext cx="9220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/>
              <a:t>Ser reconhecida como indutora das práticas de gestão estratégica com foco em resultados</a:t>
            </a:r>
            <a:endParaRPr lang="pt-BR" sz="4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4114800" y="13215937"/>
            <a:ext cx="9753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Promover a gestão estratégica na UFRPE por meio de boas práticas de gestão organizacional (governança)</a:t>
            </a:r>
            <a:endParaRPr lang="pt-BR" sz="4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16230600" y="13215938"/>
            <a:ext cx="10363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Fomentar parcerias intra e interinstitucionais</a:t>
            </a:r>
            <a:endParaRPr lang="pt-BR" sz="4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4191000" y="19540537"/>
            <a:ext cx="10363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Disseminar, assessorar e acompanhar o Planejamento Estratégico nas diversas instâncias da UFRPE</a:t>
            </a:r>
            <a:endParaRPr lang="pt-BR" sz="4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CaixaDeTexto 50"/>
          <p:cNvSpPr txBox="1"/>
          <p:nvPr/>
        </p:nvSpPr>
        <p:spPr>
          <a:xfrm>
            <a:off x="4191000" y="22056387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Coordenar Indicadores e Informações institucionais</a:t>
            </a:r>
            <a:endParaRPr lang="pt-BR" sz="4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4191000" y="23960137"/>
            <a:ext cx="10515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Otimizar processos e formalizar estruturas organizacionais</a:t>
            </a:r>
            <a:endParaRPr lang="pt-BR" sz="4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5" name="CaixaDeTexto 54"/>
          <p:cNvSpPr txBox="1"/>
          <p:nvPr/>
        </p:nvSpPr>
        <p:spPr>
          <a:xfrm>
            <a:off x="4114800" y="29743896"/>
            <a:ext cx="1036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Buscar e realizar formação periódica</a:t>
            </a:r>
            <a:endParaRPr lang="pt-BR" sz="4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6" name="CaixaDeTexto 55"/>
          <p:cNvSpPr txBox="1"/>
          <p:nvPr/>
        </p:nvSpPr>
        <p:spPr>
          <a:xfrm>
            <a:off x="4114800" y="30970537"/>
            <a:ext cx="10744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Incentivar atenção à saúde física e mental no ambiente de trabalho</a:t>
            </a:r>
            <a:endParaRPr lang="pt-BR" sz="4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16002000" y="29600187"/>
            <a:ext cx="10363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Adequar </a:t>
            </a:r>
            <a:r>
              <a:rPr lang="pt-BR" sz="4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infraestrutura</a:t>
            </a:r>
            <a:r>
              <a:rPr lang="pt-BR" sz="4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às necessidades da PROPLAN (física e tecnológica).</a:t>
            </a:r>
            <a:endParaRPr lang="pt-BR" sz="4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1" name="Picture 17"/>
          <p:cNvPicPr>
            <a:picLocks noChangeAspect="1" noChangeArrowheads="1"/>
          </p:cNvPicPr>
          <p:nvPr/>
        </p:nvPicPr>
        <p:blipFill>
          <a:blip r:embed="rId9" cstate="print"/>
          <a:srcRect l="14996" t="24947" r="12049" b="15719"/>
          <a:stretch>
            <a:fillRect/>
          </a:stretch>
        </p:blipFill>
        <p:spPr bwMode="auto">
          <a:xfrm>
            <a:off x="13335000" y="33637537"/>
            <a:ext cx="3266209" cy="159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3" name="CaixaDeTexto 62"/>
          <p:cNvSpPr txBox="1"/>
          <p:nvPr/>
        </p:nvSpPr>
        <p:spPr>
          <a:xfrm>
            <a:off x="4352503" y="34628137"/>
            <a:ext cx="4068421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tx2"/>
                </a:solidFill>
              </a:rPr>
              <a:t>VALORES</a:t>
            </a:r>
            <a:endParaRPr lang="pt-BR" b="1" dirty="0">
              <a:solidFill>
                <a:schemeClr val="tx2"/>
              </a:solidFill>
            </a:endParaRPr>
          </a:p>
        </p:txBody>
      </p:sp>
      <p:sp>
        <p:nvSpPr>
          <p:cNvPr id="65" name="Retângulo de cantos arredondados 64"/>
          <p:cNvSpPr/>
          <p:nvPr/>
        </p:nvSpPr>
        <p:spPr>
          <a:xfrm>
            <a:off x="4572000" y="36152137"/>
            <a:ext cx="4267200" cy="1219200"/>
          </a:xfrm>
          <a:prstGeom prst="roundRect">
            <a:avLst/>
          </a:prstGeom>
          <a:solidFill>
            <a:schemeClr val="tx2"/>
          </a:solidFill>
          <a:ln w="1968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Cooperação</a:t>
            </a:r>
            <a:endParaRPr lang="pt-BR" sz="4400" dirty="0"/>
          </a:p>
        </p:txBody>
      </p:sp>
      <p:sp>
        <p:nvSpPr>
          <p:cNvPr id="66" name="Retângulo de cantos arredondados 65"/>
          <p:cNvSpPr/>
          <p:nvPr/>
        </p:nvSpPr>
        <p:spPr>
          <a:xfrm>
            <a:off x="9753600" y="38057137"/>
            <a:ext cx="4191000" cy="1219200"/>
          </a:xfrm>
          <a:prstGeom prst="roundRect">
            <a:avLst/>
          </a:prstGeom>
          <a:solidFill>
            <a:schemeClr val="tx2"/>
          </a:solidFill>
          <a:ln w="1968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Impessoalidade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68" name="Retângulo de cantos arredondados 67"/>
          <p:cNvSpPr/>
          <p:nvPr/>
        </p:nvSpPr>
        <p:spPr>
          <a:xfrm>
            <a:off x="9753600" y="36152137"/>
            <a:ext cx="4191000" cy="1219200"/>
          </a:xfrm>
          <a:prstGeom prst="roundRect">
            <a:avLst/>
          </a:prstGeom>
          <a:solidFill>
            <a:schemeClr val="tx2"/>
          </a:solidFill>
          <a:ln w="1968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Eficiência</a:t>
            </a:r>
            <a:endParaRPr lang="pt-BR" sz="4400" dirty="0"/>
          </a:p>
        </p:txBody>
      </p:sp>
      <p:sp>
        <p:nvSpPr>
          <p:cNvPr id="69" name="Retângulo de cantos arredondados 68"/>
          <p:cNvSpPr/>
          <p:nvPr/>
        </p:nvSpPr>
        <p:spPr>
          <a:xfrm>
            <a:off x="15316200" y="38057137"/>
            <a:ext cx="4648200" cy="1219200"/>
          </a:xfrm>
          <a:prstGeom prst="roundRect">
            <a:avLst/>
          </a:prstGeom>
          <a:solidFill>
            <a:schemeClr val="tx2"/>
          </a:solidFill>
          <a:ln w="1968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Capacidade de Adaptação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71" name="Retângulo de cantos arredondados 70"/>
          <p:cNvSpPr/>
          <p:nvPr/>
        </p:nvSpPr>
        <p:spPr>
          <a:xfrm>
            <a:off x="15316200" y="36152137"/>
            <a:ext cx="4648200" cy="1219200"/>
          </a:xfrm>
          <a:prstGeom prst="roundRect">
            <a:avLst/>
          </a:prstGeom>
          <a:solidFill>
            <a:schemeClr val="tx2"/>
          </a:solidFill>
          <a:ln w="1968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Comunicação e Transparência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72" name="Retângulo de cantos arredondados 71"/>
          <p:cNvSpPr/>
          <p:nvPr/>
        </p:nvSpPr>
        <p:spPr>
          <a:xfrm>
            <a:off x="21336000" y="37980937"/>
            <a:ext cx="4419600" cy="1371600"/>
          </a:xfrm>
          <a:prstGeom prst="roundRect">
            <a:avLst/>
          </a:prstGeom>
          <a:solidFill>
            <a:schemeClr val="tx2"/>
          </a:solidFill>
          <a:ln w="1968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Sustentabilidade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74" name="Retângulo de cantos arredondados 73"/>
          <p:cNvSpPr/>
          <p:nvPr/>
        </p:nvSpPr>
        <p:spPr>
          <a:xfrm>
            <a:off x="21336000" y="36075937"/>
            <a:ext cx="4419600" cy="1371600"/>
          </a:xfrm>
          <a:prstGeom prst="roundRect">
            <a:avLst/>
          </a:prstGeom>
          <a:solidFill>
            <a:schemeClr val="tx2"/>
          </a:solidFill>
          <a:ln w="1968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Melhoria Contínua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75" name="Retângulo de cantos arredondados 74"/>
          <p:cNvSpPr/>
          <p:nvPr/>
        </p:nvSpPr>
        <p:spPr>
          <a:xfrm>
            <a:off x="4572000" y="39962137"/>
            <a:ext cx="4267200" cy="1219200"/>
          </a:xfrm>
          <a:prstGeom prst="roundRect">
            <a:avLst/>
          </a:prstGeom>
          <a:solidFill>
            <a:schemeClr val="tx2"/>
          </a:solidFill>
          <a:ln w="1968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Liderança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77" name="Retângulo de cantos arredondados 76"/>
          <p:cNvSpPr/>
          <p:nvPr/>
        </p:nvSpPr>
        <p:spPr>
          <a:xfrm>
            <a:off x="4572000" y="38057137"/>
            <a:ext cx="4267200" cy="1219200"/>
          </a:xfrm>
          <a:prstGeom prst="roundRect">
            <a:avLst/>
          </a:prstGeom>
          <a:solidFill>
            <a:schemeClr val="tx2"/>
          </a:solidFill>
          <a:ln w="1968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Comportamento Ético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78" name="Retângulo de cantos arredondados 77"/>
          <p:cNvSpPr/>
          <p:nvPr/>
        </p:nvSpPr>
        <p:spPr>
          <a:xfrm>
            <a:off x="9753600" y="39962137"/>
            <a:ext cx="4267200" cy="1219200"/>
          </a:xfrm>
          <a:prstGeom prst="roundRect">
            <a:avLst/>
          </a:prstGeom>
          <a:solidFill>
            <a:schemeClr val="tx2"/>
          </a:solidFill>
          <a:ln w="1968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>
                <a:solidFill>
                  <a:schemeClr val="bg1"/>
                </a:solidFill>
              </a:rPr>
              <a:t>Foco nos Resultados</a:t>
            </a:r>
            <a:endParaRPr lang="pt-BR" sz="44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 cstate="print"/>
          <a:srcRect l="25988" t="21875" r="44144" b="25000"/>
          <a:stretch>
            <a:fillRect/>
          </a:stretch>
        </p:blipFill>
        <p:spPr bwMode="auto">
          <a:xfrm>
            <a:off x="1143000" y="34551937"/>
            <a:ext cx="2819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1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996" t="24947" r="12049" b="15719"/>
          <a:stretch>
            <a:fillRect/>
          </a:stretch>
        </p:blipFill>
        <p:spPr bwMode="auto">
          <a:xfrm>
            <a:off x="13335000" y="26093737"/>
            <a:ext cx="3266209" cy="159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0" name="Picture 1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996" t="24947" r="12049" b="15719"/>
          <a:stretch>
            <a:fillRect/>
          </a:stretch>
        </p:blipFill>
        <p:spPr bwMode="auto">
          <a:xfrm>
            <a:off x="13335000" y="16035337"/>
            <a:ext cx="3266209" cy="159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4" name="CaixaDeTexto 53"/>
          <p:cNvSpPr txBox="1"/>
          <p:nvPr/>
        </p:nvSpPr>
        <p:spPr>
          <a:xfrm>
            <a:off x="15925800" y="19540537"/>
            <a:ext cx="10363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Promover a inserção gradual da Universidade nos padrões ideais de sustentabilidade</a:t>
            </a:r>
            <a:endParaRPr lang="pt-BR" sz="4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9" name="CaixaDeTexto 58"/>
          <p:cNvSpPr txBox="1"/>
          <p:nvPr/>
        </p:nvSpPr>
        <p:spPr>
          <a:xfrm>
            <a:off x="15925800" y="22056387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Implementar e monitorar a gestão de Riscos e Integridade na UFRPE</a:t>
            </a:r>
            <a:endParaRPr lang="pt-BR" sz="4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15925800" y="23960137"/>
            <a:ext cx="10515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Fortalecer comunicação institucional (interna e externa)</a:t>
            </a:r>
            <a:endParaRPr lang="pt-BR" sz="4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1" name="Picture 4" descr="https://trello-attachments.s3.amazonaws.com/5c3772562a3d78641fd6677c/5d6eb422f8bffe28c764c0da/298035a3098b857f550360c0fea5b847/Proplan_2019_UFRPE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7841230" y="1252537"/>
            <a:ext cx="8066770" cy="23814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162</Words>
  <Application>Microsoft Office PowerPoint</Application>
  <PresentationFormat>Personalizar</PresentationFormat>
  <Paragraphs>30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</dc:creator>
  <cp:lastModifiedBy>Roger</cp:lastModifiedBy>
  <cp:revision>66</cp:revision>
  <dcterms:created xsi:type="dcterms:W3CDTF">2021-04-04T11:28:02Z</dcterms:created>
  <dcterms:modified xsi:type="dcterms:W3CDTF">2021-10-07T12:08:58Z</dcterms:modified>
</cp:coreProperties>
</file>