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506" r:id="rId2"/>
    <p:sldId id="507" r:id="rId3"/>
    <p:sldId id="456" r:id="rId4"/>
    <p:sldId id="472" r:id="rId5"/>
    <p:sldId id="459" r:id="rId6"/>
    <p:sldId id="458" r:id="rId7"/>
    <p:sldId id="473" r:id="rId8"/>
    <p:sldId id="508" r:id="rId9"/>
    <p:sldId id="462" r:id="rId10"/>
    <p:sldId id="474" r:id="rId11"/>
    <p:sldId id="475" r:id="rId12"/>
    <p:sldId id="481" r:id="rId13"/>
    <p:sldId id="466" r:id="rId14"/>
    <p:sldId id="476" r:id="rId15"/>
    <p:sldId id="482" r:id="rId16"/>
    <p:sldId id="492" r:id="rId17"/>
    <p:sldId id="478" r:id="rId18"/>
    <p:sldId id="510" r:id="rId19"/>
    <p:sldId id="484" r:id="rId20"/>
    <p:sldId id="490" r:id="rId21"/>
    <p:sldId id="493" r:id="rId22"/>
    <p:sldId id="497" r:id="rId23"/>
    <p:sldId id="494" r:id="rId24"/>
    <p:sldId id="509" r:id="rId25"/>
  </p:sldIdLst>
  <p:sldSz cx="9144000" cy="5143500" type="screen16x9"/>
  <p:notesSz cx="6858000" cy="9144000"/>
  <p:embeddedFontLst>
    <p:embeddedFont>
      <p:font typeface="Roboto Slab" charset="0"/>
      <p:regular r:id="rId27"/>
      <p:bold r:id="rId28"/>
    </p:embeddedFont>
    <p:embeddedFont>
      <p:font typeface="Nixie One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CC9900"/>
    <a:srgbClr val="FF9999"/>
    <a:srgbClr val="FFCC66"/>
    <a:srgbClr val="6E9D45"/>
    <a:srgbClr val="18637B"/>
    <a:srgbClr val="FF3300"/>
    <a:srgbClr val="CC0000"/>
    <a:srgbClr val="800000"/>
  </p:clrMru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588" autoAdjust="0"/>
    <p:restoredTop sz="38889" autoAdjust="0"/>
  </p:normalViewPr>
  <p:slideViewPr>
    <p:cSldViewPr>
      <p:cViewPr>
        <p:scale>
          <a:sx n="86" d="100"/>
          <a:sy n="86" d="100"/>
        </p:scale>
        <p:origin x="-588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oplan.ufrpe.br/sites/ww2.proplan.ufrpe.br/files/GUIA_PR%C3%81TICO_DE_PLANEJAMENTO_ESTRAT%C3%89GICO_NA_UFRPE_2020_0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685800" y="3147814"/>
            <a:ext cx="79186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Planejamento </a:t>
            </a:r>
            <a:r>
              <a:rPr lang="en" sz="2800" dirty="0" smtClean="0"/>
              <a:t>Estratégico</a:t>
            </a:r>
            <a:br>
              <a:rPr lang="en" sz="2800" dirty="0" smtClean="0"/>
            </a:br>
            <a:r>
              <a:rPr lang="en" sz="2000" b="0" dirty="0" smtClean="0"/>
              <a:t>Acompanhamento e Monitoramento</a:t>
            </a: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5800" y="592860"/>
            <a:ext cx="1296143" cy="1220429"/>
          </a:xfrm>
          <a:prstGeom prst="rect">
            <a:avLst/>
          </a:prstGeom>
          <a:noFill/>
        </p:spPr>
      </p:pic>
      <p:pic>
        <p:nvPicPr>
          <p:cNvPr id="18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www.maven.com.br/wp-content/uploads/2020/02/Monitoramento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6" r="4345"/>
          <a:stretch>
            <a:fillRect/>
          </a:stretch>
        </p:blipFill>
        <p:spPr bwMode="auto">
          <a:xfrm>
            <a:off x="7092492" y="3003798"/>
            <a:ext cx="2051508" cy="1497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28662" y="1571618"/>
            <a:ext cx="364333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714480" y="4000510"/>
            <a:ext cx="714380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000100" y="1285866"/>
            <a:ext cx="1571636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3857620" y="3500444"/>
            <a:ext cx="1785950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 idx="4294967295"/>
          </p:nvPr>
        </p:nvSpPr>
        <p:spPr>
          <a:xfrm>
            <a:off x="387474" y="366857"/>
            <a:ext cx="6272758" cy="54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24057"/>
                </a:solidFill>
              </a:rPr>
              <a:t>Processo de Monitoramento</a:t>
            </a:r>
            <a:endParaRPr dirty="0">
              <a:solidFill>
                <a:srgbClr val="124057"/>
              </a:solidFill>
            </a:endParaRPr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1" name="Espaço Reservado para Conteúdo 2"/>
          <p:cNvSpPr txBox="1">
            <a:spLocks/>
          </p:cNvSpPr>
          <p:nvPr/>
        </p:nvSpPr>
        <p:spPr>
          <a:xfrm>
            <a:off x="500034" y="857238"/>
            <a:ext cx="8086724" cy="3071834"/>
          </a:xfrm>
          <a:prstGeom prst="rect">
            <a:avLst/>
          </a:prstGeom>
        </p:spPr>
        <p:txBody>
          <a:bodyPr/>
          <a:lstStyle/>
          <a:p>
            <a:r>
              <a:rPr lang="pt-BR" sz="1600" b="1" dirty="0" smtClean="0">
                <a:solidFill>
                  <a:schemeClr val="tx1"/>
                </a:solidFill>
              </a:rPr>
              <a:t>O monitoramento da estratégia é uma atividade que deve incluir:</a:t>
            </a:r>
          </a:p>
          <a:p>
            <a:pPr marL="261938" lvl="3">
              <a:buFont typeface="Arial" pitchFamily="34" charset="0"/>
              <a:buChar char="•"/>
            </a:pPr>
            <a:r>
              <a:rPr lang="pt-BR" sz="1600" dirty="0" smtClean="0"/>
              <a:t> a coleta de dados, </a:t>
            </a:r>
          </a:p>
          <a:p>
            <a:pPr marL="261938" lvl="3">
              <a:buFont typeface="Arial" pitchFamily="34" charset="0"/>
              <a:buChar char="•"/>
            </a:pPr>
            <a:r>
              <a:rPr lang="pt-BR" sz="1600" dirty="0" smtClean="0"/>
              <a:t> análise e síntese de informações sobre: </a:t>
            </a:r>
          </a:p>
          <a:p>
            <a:pPr marL="623888" lvl="3"/>
            <a:r>
              <a:rPr lang="pt-BR" sz="1600" dirty="0" smtClean="0"/>
              <a:t>- os indicadores dos objetivos estratégicos</a:t>
            </a:r>
          </a:p>
          <a:p>
            <a:pPr marL="623888" lvl="3"/>
            <a:r>
              <a:rPr lang="pt-BR" sz="1600" dirty="0" smtClean="0"/>
              <a:t>- os resultados dos processos </a:t>
            </a:r>
            <a:r>
              <a:rPr lang="pt-BR" sz="1600" dirty="0" err="1" smtClean="0"/>
              <a:t>finalísticos</a:t>
            </a:r>
            <a:r>
              <a:rPr lang="pt-BR" sz="1600" dirty="0" smtClean="0"/>
              <a:t> da cadeia de valor; </a:t>
            </a:r>
          </a:p>
          <a:p>
            <a:pPr marL="623888" lvl="3"/>
            <a:r>
              <a:rPr lang="pt-BR" sz="1600" dirty="0" smtClean="0"/>
              <a:t>- os resultados dos processos internos críticos para o alcance da estratégia; </a:t>
            </a:r>
          </a:p>
          <a:p>
            <a:pPr marL="623888" lvl="3"/>
            <a:r>
              <a:rPr lang="pt-BR" sz="1600" dirty="0" smtClean="0"/>
              <a:t>- o orçamento, </a:t>
            </a:r>
          </a:p>
          <a:p>
            <a:pPr marL="623888" lvl="3"/>
            <a:r>
              <a:rPr lang="pt-BR" sz="1600" dirty="0" smtClean="0"/>
              <a:t>- os prazos e os riscos do portfólio de projetos e </a:t>
            </a:r>
          </a:p>
          <a:p>
            <a:pPr marL="623888" lvl="3"/>
            <a:r>
              <a:rPr lang="pt-BR" sz="1600" dirty="0" smtClean="0"/>
              <a:t>- entregas  estratégicas. </a:t>
            </a:r>
            <a:br>
              <a:rPr lang="pt-BR" sz="1600" dirty="0" smtClean="0"/>
            </a:br>
            <a:endParaRPr lang="pt-BR" sz="1600" dirty="0" smtClean="0"/>
          </a:p>
          <a:p>
            <a:r>
              <a:rPr lang="pt-BR" sz="1600" b="1" dirty="0" smtClean="0">
                <a:solidFill>
                  <a:schemeClr val="tx1"/>
                </a:solidFill>
              </a:rPr>
              <a:t>O produto do monitoramento </a:t>
            </a:r>
            <a:r>
              <a:rPr lang="pt-BR" sz="1600" dirty="0" smtClean="0"/>
              <a:t>são relatórios gerenciais com a síntese das </a:t>
            </a:r>
            <a:br>
              <a:rPr lang="pt-BR" sz="1600" dirty="0" smtClean="0"/>
            </a:br>
            <a:r>
              <a:rPr lang="pt-BR" sz="1600" dirty="0" smtClean="0"/>
              <a:t>informações produzidas. Essas informações podem ser disponibilizadas para os gestores em painéis, que ajudam a tomar decisões e a disseminar a estratégia na rotina da organização.</a:t>
            </a:r>
            <a:endParaRPr lang="pt-BR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000628" y="4786328"/>
            <a:ext cx="4086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Técnico de Gestão Estratégica (Brasil, 2020)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293112" y="1643056"/>
            <a:ext cx="4850888" cy="30003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sym typeface="Work Sans ExtraBold"/>
              </a:rPr>
              <a:t>Exemplos de ferramentas de monitoramento</a:t>
            </a:r>
            <a:r>
              <a:rPr lang="en" sz="4000" dirty="0" smtClean="0"/>
              <a:t/>
            </a:r>
            <a:br>
              <a:rPr lang="en" sz="4000" dirty="0" smtClean="0"/>
            </a:br>
            <a:endParaRPr lang="en" sz="4000" dirty="0">
              <a:solidFill>
                <a:srgbClr val="94BF6E"/>
              </a:solidFill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Planilhas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55977" y="4515966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Planilha on-line: https://docs.google.com/spreadsheets/d/1WVqNQ9lm7HkVhn9BLtZmsMbEHj_S8BFr06XPZXBa8Fk/edit#gid=0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64" y="893497"/>
            <a:ext cx="7596336" cy="355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Relatórios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34873" y="4515966"/>
            <a:ext cx="640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Relatório de Gestão UFRPE – 2019</a:t>
            </a:r>
          </a:p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http://ww2.proplan.ufrpe.br/sites/ww2.</a:t>
            </a:r>
            <a:r>
              <a:rPr lang="pt-BR" sz="1200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proplan</a:t>
            </a:r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.</a:t>
            </a:r>
            <a:r>
              <a:rPr lang="pt-BR" sz="1200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ufrpe</a:t>
            </a:r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.</a:t>
            </a:r>
            <a:r>
              <a:rPr lang="pt-BR" sz="1200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br</a:t>
            </a:r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/files/relatorio_gestao_ufrpe_2019.pdf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91630"/>
            <a:ext cx="2880320" cy="203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5449" y="1491630"/>
            <a:ext cx="28510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1491631"/>
            <a:ext cx="28459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Painéis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386" name="AutoShape 2" descr="Quadro de indicadores e gestão à vista: 5 motivos para usar"/>
          <p:cNvSpPr>
            <a:spLocks noChangeAspect="1" noChangeArrowheads="1"/>
          </p:cNvSpPr>
          <p:nvPr/>
        </p:nvSpPr>
        <p:spPr bwMode="auto">
          <a:xfrm>
            <a:off x="155575" y="-830263"/>
            <a:ext cx="231457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88" name="AutoShape 4" descr="Quadro de indicadores e gestão à vista: 5 motivos para usar"/>
          <p:cNvSpPr>
            <a:spLocks noChangeAspect="1" noChangeArrowheads="1"/>
          </p:cNvSpPr>
          <p:nvPr/>
        </p:nvSpPr>
        <p:spPr bwMode="auto">
          <a:xfrm>
            <a:off x="155575" y="-830263"/>
            <a:ext cx="231457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90" name="Picture 6" descr="GESTÃO POR INDICADORES - a consolidação da boa prática gerencial - Gestão &amp;amp;  Resulta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800"/>
            <a:ext cx="5581650" cy="4257675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357951" y="2143122"/>
            <a:ext cx="2786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Painéis de controle podem ser </a:t>
            </a:r>
          </a:p>
          <a:p>
            <a:r>
              <a:rPr lang="pt-BR" dirty="0" smtClean="0"/>
              <a:t>elaborado e disponibilizado</a:t>
            </a:r>
          </a:p>
          <a:p>
            <a:r>
              <a:rPr lang="pt-BR" dirty="0" smtClean="0"/>
              <a:t>de múltiplas formas: </a:t>
            </a:r>
          </a:p>
          <a:p>
            <a:r>
              <a:rPr lang="pt-BR" dirty="0" err="1" smtClean="0"/>
              <a:t>webpages</a:t>
            </a:r>
            <a:r>
              <a:rPr lang="pt-BR" dirty="0" smtClean="0"/>
              <a:t>, banners, monitores, displays, cartazes e/ou sistemas </a:t>
            </a:r>
          </a:p>
          <a:p>
            <a:r>
              <a:rPr lang="pt-BR" dirty="0" smtClean="0"/>
              <a:t>informatizados.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643702" y="4497169"/>
            <a:ext cx="226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Estudo de Painel  no Power BI</a:t>
            </a:r>
          </a:p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Monitoramento PDI – UFRPE</a:t>
            </a:r>
          </a:p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https://bit.ly/3DV2vM2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10"/>
            <a:ext cx="7358114" cy="407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Google Shape;265;p25"/>
          <p:cNvSpPr txBox="1">
            <a:spLocks/>
          </p:cNvSpPr>
          <p:nvPr/>
        </p:nvSpPr>
        <p:spPr>
          <a:xfrm>
            <a:off x="387474" y="71420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Painéis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714876" y="1571618"/>
            <a:ext cx="2143140" cy="457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785918" y="1785932"/>
            <a:ext cx="3500462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flipV="1">
            <a:off x="6929454" y="2071684"/>
            <a:ext cx="1071570" cy="457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71472" y="2285998"/>
            <a:ext cx="1357322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571736" y="2571750"/>
            <a:ext cx="4857784" cy="457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flipV="1">
            <a:off x="2285984" y="2786065"/>
            <a:ext cx="257176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071670" y="3000378"/>
            <a:ext cx="3500462" cy="457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428860" y="3286130"/>
            <a:ext cx="2714644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358082" y="3286130"/>
            <a:ext cx="78581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Painéis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00034" y="857238"/>
            <a:ext cx="8086724" cy="2857520"/>
          </a:xfrm>
          <a:prstGeom prst="rect">
            <a:avLst/>
          </a:prstGeom>
        </p:spPr>
        <p:txBody>
          <a:bodyPr/>
          <a:lstStyle/>
          <a:p>
            <a:r>
              <a:rPr lang="pt-BR" sz="1600" dirty="0" smtClean="0"/>
              <a:t>Ao construir painéis alguns atributos devem ser considerados:</a:t>
            </a:r>
          </a:p>
          <a:p>
            <a:endParaRPr lang="pt-BR" sz="1600" dirty="0" smtClean="0"/>
          </a:p>
          <a:p>
            <a:r>
              <a:rPr lang="pt-BR" sz="1600" dirty="0" smtClean="0"/>
              <a:t>▪ </a:t>
            </a:r>
            <a:r>
              <a:rPr lang="pt-BR" sz="1600" b="1" dirty="0" smtClean="0"/>
              <a:t>seletividade: </a:t>
            </a:r>
            <a:r>
              <a:rPr lang="pt-BR" sz="1600" dirty="0" smtClean="0"/>
              <a:t>escolha dos objetos segundo critérios de significância;</a:t>
            </a:r>
          </a:p>
          <a:p>
            <a:r>
              <a:rPr lang="pt-BR" sz="1600" dirty="0" smtClean="0"/>
              <a:t>▪ </a:t>
            </a:r>
            <a:r>
              <a:rPr lang="pt-BR" sz="1600" b="1" dirty="0" smtClean="0"/>
              <a:t>coerência: </a:t>
            </a:r>
            <a:r>
              <a:rPr lang="pt-BR" sz="1600" dirty="0" smtClean="0"/>
              <a:t>alinhamento</a:t>
            </a:r>
            <a:r>
              <a:rPr lang="pt-BR" sz="1600" b="1" dirty="0" smtClean="0"/>
              <a:t> </a:t>
            </a:r>
            <a:r>
              <a:rPr lang="pt-BR" sz="1600" dirty="0" smtClean="0"/>
              <a:t>entre objeto e metodologia;</a:t>
            </a:r>
          </a:p>
          <a:p>
            <a:r>
              <a:rPr lang="pt-BR" sz="1600" dirty="0" smtClean="0"/>
              <a:t>▪ </a:t>
            </a:r>
            <a:r>
              <a:rPr lang="pt-BR" sz="1600" b="1" dirty="0" smtClean="0"/>
              <a:t>simplicidade: </a:t>
            </a:r>
            <a:r>
              <a:rPr lang="pt-BR" sz="1600" dirty="0" smtClean="0"/>
              <a:t>escolha e desenvolvimento de instrumentos segundo critérios de funcionalidade;</a:t>
            </a:r>
          </a:p>
          <a:p>
            <a:r>
              <a:rPr lang="pt-BR" sz="1600" dirty="0" smtClean="0"/>
              <a:t>▪ </a:t>
            </a:r>
            <a:r>
              <a:rPr lang="pt-BR" sz="1600" b="1" dirty="0" smtClean="0"/>
              <a:t>uso e apropriação: </a:t>
            </a:r>
            <a:r>
              <a:rPr lang="pt-BR" sz="1600" dirty="0" smtClean="0"/>
              <a:t>aproveitamento da</a:t>
            </a:r>
            <a:r>
              <a:rPr lang="pt-BR" sz="1600" b="1" dirty="0" smtClean="0"/>
              <a:t> </a:t>
            </a:r>
            <a:r>
              <a:rPr lang="pt-BR" sz="1600" dirty="0" smtClean="0"/>
              <a:t>informação no processo gerencial</a:t>
            </a:r>
          </a:p>
          <a:p>
            <a:r>
              <a:rPr lang="pt-BR" sz="1600" b="1" dirty="0" smtClean="0"/>
              <a:t>▪ confiabilidade: </a:t>
            </a:r>
            <a:r>
              <a:rPr lang="pt-BR" sz="1600" dirty="0" smtClean="0"/>
              <a:t>credibilidade das informações e explicações geradas;</a:t>
            </a:r>
          </a:p>
          <a:p>
            <a:r>
              <a:rPr lang="pt-BR" sz="1600" dirty="0" smtClean="0"/>
              <a:t>▪ </a:t>
            </a:r>
            <a:r>
              <a:rPr lang="pt-BR" sz="1600" b="1" dirty="0" smtClean="0"/>
              <a:t>legitimidade: </a:t>
            </a:r>
            <a:r>
              <a:rPr lang="pt-BR" sz="1600" dirty="0" smtClean="0"/>
              <a:t>envolvimento dos públicos de interesse, e </a:t>
            </a:r>
          </a:p>
          <a:p>
            <a:r>
              <a:rPr lang="pt-BR" sz="1600" dirty="0" smtClean="0"/>
              <a:t>▪ </a:t>
            </a:r>
            <a:r>
              <a:rPr lang="pt-BR" sz="1600" b="1" dirty="0" err="1" smtClean="0"/>
              <a:t>contestabilidade</a:t>
            </a:r>
            <a:r>
              <a:rPr lang="pt-BR" sz="1600" b="1" dirty="0" smtClean="0"/>
              <a:t>: </a:t>
            </a:r>
            <a:r>
              <a:rPr lang="pt-BR" sz="1600" dirty="0" smtClean="0"/>
              <a:t>confrontação de informações, verificações cruzadas e auditoria de</a:t>
            </a:r>
          </a:p>
          <a:p>
            <a:r>
              <a:rPr lang="pt-BR" sz="1600" dirty="0" smtClean="0"/>
              <a:t>dados.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4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447336" y="4714890"/>
            <a:ext cx="562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Referencial para construção e análise de indicadores (BAHIA, 2021)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Sistemas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17021" r="11215"/>
          <a:stretch>
            <a:fillRect/>
          </a:stretch>
        </p:blipFill>
        <p:spPr bwMode="auto">
          <a:xfrm>
            <a:off x="1585392" y="1500180"/>
            <a:ext cx="3721754" cy="195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102,797 Computer Clipart Illustrations &amp;amp; Clip Art - i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05" t="25287" r="15441" b="27696"/>
          <a:stretch>
            <a:fillRect/>
          </a:stretch>
        </p:blipFill>
        <p:spPr bwMode="auto">
          <a:xfrm>
            <a:off x="857224" y="1204811"/>
            <a:ext cx="5214974" cy="3510079"/>
          </a:xfrm>
          <a:prstGeom prst="rect">
            <a:avLst/>
          </a:prstGeom>
          <a:noFill/>
        </p:spPr>
      </p:pic>
      <p:pic>
        <p:nvPicPr>
          <p:cNvPr id="10" name="Picture 4" descr="Trello Icon - Download in Flat Style"/>
          <p:cNvPicPr>
            <a:picLocks noChangeAspect="1" noChangeArrowheads="1"/>
          </p:cNvPicPr>
          <p:nvPr/>
        </p:nvPicPr>
        <p:blipFill>
          <a:blip r:embed="rId4"/>
          <a:srcRect t="26969" b="22945"/>
          <a:stretch>
            <a:fillRect/>
          </a:stretch>
        </p:blipFill>
        <p:spPr bwMode="auto">
          <a:xfrm>
            <a:off x="2857488" y="571486"/>
            <a:ext cx="1854200" cy="928694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428742"/>
            <a:ext cx="17430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pt-BR"/>
          </a:p>
        </p:txBody>
      </p:sp>
      <p:pic>
        <p:nvPicPr>
          <p:cNvPr id="1026" name="Picture 2" descr="Primeira reunião do Gabinete de Gestão Integrada do Centro define  protocolos de atuação | Prefeitura de Porto Aleg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843558"/>
            <a:ext cx="5616624" cy="3744416"/>
          </a:xfrm>
          <a:prstGeom prst="rect">
            <a:avLst/>
          </a:prstGeom>
          <a:noFill/>
        </p:spPr>
      </p:pic>
      <p:sp>
        <p:nvSpPr>
          <p:cNvPr id="4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Ciclos de Monitoramento – Reuniões</a:t>
            </a:r>
            <a:r>
              <a:rPr kumimoji="0" lang="pt-BR" sz="1800" b="1" i="0" u="none" strike="noStrike" kern="0" cap="none" spc="0" normalizeH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 / encontros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293112" y="1285866"/>
            <a:ext cx="4850888" cy="30003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sym typeface="Work Sans ExtraBold"/>
              </a:rPr>
              <a:t>Dicas para comunicar os resultados</a:t>
            </a:r>
            <a:r>
              <a:rPr lang="en" sz="4000" dirty="0" smtClean="0"/>
              <a:t/>
            </a:r>
            <a:br>
              <a:rPr lang="en" sz="4000" dirty="0" smtClean="0"/>
            </a:br>
            <a:endParaRPr lang="en" sz="4000" dirty="0">
              <a:solidFill>
                <a:srgbClr val="94BF6E"/>
              </a:solidFill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18639350-549F-41DD-9893-B0C4D90DA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986593"/>
            <a:ext cx="5760640" cy="4140085"/>
          </a:xfrm>
          <a:prstGeom prst="rect">
            <a:avLst/>
          </a:prstGeom>
        </p:spPr>
      </p:pic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3568" y="-20538"/>
            <a:ext cx="532636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94BF6E"/>
                </a:solidFill>
              </a:rPr>
              <a:t>Agenda</a:t>
            </a:r>
            <a:endParaRPr sz="6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F2F724D-6465-44E6-A436-75D3016BA706}"/>
              </a:ext>
            </a:extLst>
          </p:cNvPr>
          <p:cNvSpPr txBox="1"/>
          <p:nvPr/>
        </p:nvSpPr>
        <p:spPr>
          <a:xfrm>
            <a:off x="2771800" y="163564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1. Importância do monitoramento e avaliação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72AE00D2-EF2C-40EB-99EE-54BF02C48F83}"/>
              </a:ext>
            </a:extLst>
          </p:cNvPr>
          <p:cNvSpPr txBox="1"/>
          <p:nvPr/>
        </p:nvSpPr>
        <p:spPr>
          <a:xfrm>
            <a:off x="5076056" y="2499742"/>
            <a:ext cx="17859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4. Dicas para comunicar  os resultados</a:t>
            </a:r>
            <a:endParaRPr lang="pt-BR" sz="1000" b="1" i="1" dirty="0" smtClean="0">
              <a:solidFill>
                <a:schemeClr val="tx1"/>
              </a:solidFill>
            </a:endParaRPr>
          </a:p>
          <a:p>
            <a:endParaRPr lang="pt-BR" sz="1200" b="1" i="1" dirty="0" smtClean="0">
              <a:solidFill>
                <a:schemeClr val="tx1"/>
              </a:solidFill>
            </a:endParaRPr>
          </a:p>
          <a:p>
            <a:endParaRPr lang="pt-BR" sz="1600" b="1" i="1" dirty="0" smtClean="0">
              <a:solidFill>
                <a:schemeClr val="tx1"/>
              </a:solidFill>
            </a:endParaRPr>
          </a:p>
          <a:p>
            <a:r>
              <a:rPr lang="pt-BR" sz="1600" b="1" i="1" dirty="0" smtClean="0">
                <a:solidFill>
                  <a:schemeClr val="tx1"/>
                </a:solidFill>
              </a:rPr>
              <a:t> </a:t>
            </a:r>
            <a:endParaRPr lang="pt-BR" sz="1600" b="1" i="1" dirty="0">
              <a:solidFill>
                <a:schemeClr val="tx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F370EC2A-3EBB-40F1-8B34-A8CADC9E31D8}"/>
              </a:ext>
            </a:extLst>
          </p:cNvPr>
          <p:cNvSpPr txBox="1"/>
          <p:nvPr/>
        </p:nvSpPr>
        <p:spPr>
          <a:xfrm>
            <a:off x="2840248" y="2635047"/>
            <a:ext cx="194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2. Como monitorar</a:t>
            </a:r>
            <a:endParaRPr lang="pt-BR" sz="1600" b="1" i="1" dirty="0">
              <a:solidFill>
                <a:schemeClr val="tx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CA9B5C91-F91D-49F7-B238-F84685A84B45}"/>
              </a:ext>
            </a:extLst>
          </p:cNvPr>
          <p:cNvSpPr txBox="1"/>
          <p:nvPr/>
        </p:nvSpPr>
        <p:spPr>
          <a:xfrm>
            <a:off x="5076056" y="1635646"/>
            <a:ext cx="1833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chemeClr val="tx1"/>
                </a:solidFill>
              </a:rPr>
              <a:t>3. Ferramentas de auxílio</a:t>
            </a:r>
            <a:endParaRPr lang="pt-BR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357290" y="2857502"/>
            <a:ext cx="4643470" cy="457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357290" y="3097535"/>
            <a:ext cx="2000264" cy="457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357290" y="3571882"/>
            <a:ext cx="3571900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786050" y="2143122"/>
            <a:ext cx="2071702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286116" y="1142990"/>
            <a:ext cx="221457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Comunicação dos resultados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28680" y="928676"/>
            <a:ext cx="8086724" cy="2143140"/>
          </a:xfrm>
          <a:prstGeom prst="rect">
            <a:avLst/>
          </a:prstGeom>
        </p:spPr>
        <p:txBody>
          <a:bodyPr/>
          <a:lstStyle/>
          <a:p>
            <a:r>
              <a:rPr lang="pt-BR" sz="1600" dirty="0" smtClean="0"/>
              <a:t>A divulgação dos resultados retroalimenta o processo e reforça os vínculos entre os</a:t>
            </a:r>
          </a:p>
          <a:p>
            <a:r>
              <a:rPr lang="pt-BR" sz="1600" dirty="0" smtClean="0"/>
              <a:t>objetivos da organização e a força de trabalho. O processo de comunicação estimula a mudança, gera a consciência e o engajamento. </a:t>
            </a:r>
          </a:p>
          <a:p>
            <a:endParaRPr lang="pt-BR" sz="1600" dirty="0" smtClean="0"/>
          </a:p>
          <a:p>
            <a:r>
              <a:rPr lang="pt-BR" sz="1600" dirty="0" smtClean="0"/>
              <a:t>É relevante montar um plano de comunicação para que os colaboradores de fato se envolvam na busca dos resultados. Exemplos de canais que podem ser utilizados:</a:t>
            </a:r>
          </a:p>
          <a:p>
            <a:endParaRPr lang="pt-BR" sz="1600" dirty="0" smtClean="0"/>
          </a:p>
          <a:p>
            <a:pPr marL="536575" lvl="1"/>
            <a:r>
              <a:rPr lang="pt-BR" sz="1600" dirty="0" smtClean="0"/>
              <a:t>▪ apresentação de resultados para os colaboradores;</a:t>
            </a:r>
          </a:p>
          <a:p>
            <a:pPr marL="536575" lvl="1"/>
            <a:r>
              <a:rPr lang="pt-BR" sz="1600" dirty="0" smtClean="0"/>
              <a:t>▪ painel de indicadores com seus respectivos resultados (central de resultados);</a:t>
            </a:r>
          </a:p>
          <a:p>
            <a:pPr marL="536575" lvl="1"/>
            <a:r>
              <a:rPr lang="pt-BR" sz="1600" dirty="0" smtClean="0"/>
              <a:t>▪ banners com faixas de desempenho (vermelho, amarelo, verde e azul);</a:t>
            </a:r>
          </a:p>
          <a:p>
            <a:pPr marL="536575" lvl="1"/>
            <a:r>
              <a:rPr lang="pt-BR" sz="1600" smtClean="0"/>
              <a:t>▪ relatórios </a:t>
            </a:r>
            <a:r>
              <a:rPr lang="pt-BR" sz="1600" dirty="0" smtClean="0"/>
              <a:t>anuais (físicos </a:t>
            </a:r>
            <a:r>
              <a:rPr lang="pt-BR" sz="1600" smtClean="0"/>
              <a:t>e </a:t>
            </a:r>
            <a:r>
              <a:rPr lang="pt-BR" sz="1600" smtClean="0"/>
              <a:t>virtuais).</a:t>
            </a:r>
            <a:endParaRPr lang="pt-BR" sz="1600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3286116" y="4714890"/>
            <a:ext cx="562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Referencial para construção e análise de indicadores (BAHIA, 2021)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4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857224" y="1571618"/>
            <a:ext cx="3857652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00034" y="3000378"/>
            <a:ext cx="6215106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lang="pt-BR" sz="1800" b="1" dirty="0" smtClean="0">
                <a:solidFill>
                  <a:srgbClr val="124057"/>
                </a:solidFill>
                <a:latin typeface="Roboto Slab"/>
                <a:ea typeface="Roboto Slab"/>
                <a:cs typeface="Roboto Slab"/>
                <a:sym typeface="Roboto Slab"/>
              </a:rPr>
              <a:t>Importância da representação visual 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28596" y="857238"/>
            <a:ext cx="8086724" cy="3357586"/>
          </a:xfrm>
          <a:prstGeom prst="rect">
            <a:avLst/>
          </a:prstGeom>
        </p:spPr>
        <p:txBody>
          <a:bodyPr/>
          <a:lstStyle/>
          <a:p>
            <a:r>
              <a:rPr lang="pt-BR" sz="1600" dirty="0" smtClean="0"/>
              <a:t>A forma de representar a informação é fundamental para facilitar sua análise e disseminação. Sempre que possível, deve-se transformar os resultados</a:t>
            </a:r>
          </a:p>
          <a:p>
            <a:r>
              <a:rPr lang="pt-BR" sz="1600" dirty="0" smtClean="0"/>
              <a:t>em gráficos, mapas ou quadros comparativos que possibilitem um entendimento natural, intuitivo e lógico do que se quer comunicar. </a:t>
            </a:r>
          </a:p>
          <a:p>
            <a:endParaRPr lang="pt-BR" sz="1600" dirty="0" smtClean="0"/>
          </a:p>
          <a:p>
            <a:r>
              <a:rPr lang="pt-BR" sz="3200" b="1" dirty="0" smtClean="0">
                <a:solidFill>
                  <a:srgbClr val="124057"/>
                </a:solidFill>
                <a:latin typeface="Roboto Slab"/>
                <a:ea typeface="Roboto Slab"/>
                <a:cs typeface="Roboto Slab"/>
                <a:sym typeface="Roboto Slab"/>
              </a:rPr>
              <a:t>Transmitir conhecimento e informações não deveria ser algo excludente, difícil para a maioria das pessoas entender.</a:t>
            </a:r>
          </a:p>
          <a:p>
            <a:endParaRPr lang="pt-BR" sz="1600" dirty="0" smtClean="0"/>
          </a:p>
          <a:p>
            <a:endParaRPr lang="pt-BR" sz="1600" dirty="0" smtClean="0"/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4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447336" y="4714890"/>
            <a:ext cx="562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Referencial para construção e análise de indicadores (BAHIA, 2021)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643042" y="1357304"/>
            <a:ext cx="928694" cy="457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00034" y="1643056"/>
            <a:ext cx="1785950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00034" y="1857370"/>
            <a:ext cx="150019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Gráficos para dados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4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428596" y="928676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Os melhores tipos de infográficos combinam dados, com texto e recursos visuais para contar uma história convincente.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5539" y="699542"/>
            <a:ext cx="24348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 t="27250"/>
          <a:stretch>
            <a:fillRect/>
          </a:stretch>
        </p:blipFill>
        <p:spPr bwMode="auto">
          <a:xfrm>
            <a:off x="5580112" y="699542"/>
            <a:ext cx="333698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2643142" y="4681835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https://venngage-wordpress-pt.s3.amazonaws.com/uploads/2019/10/Como-escolher-os-melhores-tipos-de-gr%C3%A1ficos-para-o-seu-infogr%C3%A1fico.png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6357950" y="1571618"/>
            <a:ext cx="2000264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57224" y="1857370"/>
            <a:ext cx="721523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85786" y="2071684"/>
            <a:ext cx="328614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FFFFFF"/>
              </a:buClr>
              <a:buSzPts val="1800"/>
              <a:defRPr/>
            </a:pPr>
            <a:r>
              <a:rPr lang="pt-BR" sz="1800" b="1" dirty="0" smtClean="0">
                <a:solidFill>
                  <a:srgbClr val="124057"/>
                </a:solidFill>
                <a:latin typeface="Roboto Slab"/>
                <a:ea typeface="Roboto Slab"/>
                <a:cs typeface="Roboto Slab"/>
                <a:sym typeface="Roboto Slab"/>
              </a:rPr>
              <a:t>A forma segue a função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14348" y="1142990"/>
            <a:ext cx="7786742" cy="3071834"/>
          </a:xfrm>
          <a:prstGeom prst="rect">
            <a:avLst/>
          </a:prstGeom>
        </p:spPr>
        <p:txBody>
          <a:bodyPr/>
          <a:lstStyle/>
          <a:p>
            <a:r>
              <a:rPr lang="pt-BR" sz="1600" dirty="0" smtClean="0"/>
              <a:t>Um princípio básico do design de produtos é “a forma segue a função”. Trazendo essa perspectiva para o contexto da comunicação de dados, primeiro pensamos no que queremos que o público faça com esses dados (função) e, então, criamos a visualização mais adequada (forma) para que o objetivo seja alcançado.</a:t>
            </a:r>
          </a:p>
          <a:p>
            <a:endParaRPr lang="pt-BR" sz="1600" dirty="0" smtClean="0"/>
          </a:p>
          <a:p>
            <a:r>
              <a:rPr lang="pt-BR" sz="1600" b="1" dirty="0" smtClean="0">
                <a:solidFill>
                  <a:srgbClr val="124057"/>
                </a:solidFill>
                <a:latin typeface="Roboto Slab"/>
                <a:ea typeface="Roboto Slab"/>
                <a:cs typeface="Roboto Slab"/>
                <a:sym typeface="Roboto Slab"/>
              </a:rPr>
              <a:t>- Realçar o que é importante </a:t>
            </a:r>
          </a:p>
          <a:p>
            <a:r>
              <a:rPr lang="pt-BR" sz="1600" b="1" dirty="0" smtClean="0">
                <a:solidFill>
                  <a:srgbClr val="124057"/>
                </a:solidFill>
                <a:latin typeface="Roboto Slab"/>
                <a:ea typeface="Roboto Slab"/>
                <a:cs typeface="Roboto Slab"/>
                <a:sym typeface="Roboto Slab"/>
              </a:rPr>
              <a:t>- Eliminar distrações</a:t>
            </a:r>
            <a:endParaRPr lang="pt-BR" sz="1600" dirty="0" smtClean="0"/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4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447336" y="4866519"/>
            <a:ext cx="5625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Referencial para construção e análise de indicadores (BAHIA, 2021)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214560"/>
            <a:ext cx="4000528" cy="24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endParaRPr lang="pt-BR" sz="2400" dirty="0">
              <a:solidFill>
                <a:srgbClr val="FFFFFF"/>
              </a:solidFill>
              <a:latin typeface="+mn-lt"/>
            </a:endParaRP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Rafael Rodrigues Carvalho</a:t>
            </a: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Joana dos Santos Silva</a:t>
            </a:r>
          </a:p>
          <a:p>
            <a:pPr marL="174625" indent="0"/>
            <a:endParaRPr lang="pt-BR" sz="1200" dirty="0">
              <a:solidFill>
                <a:srgbClr val="FFFFFF"/>
              </a:solidFill>
              <a:latin typeface="+mn-lt"/>
            </a:endParaRPr>
          </a:p>
          <a:p>
            <a:pPr marL="174625" indent="0">
              <a:lnSpc>
                <a:spcPct val="90000"/>
              </a:lnSpc>
              <a:spcBef>
                <a:spcPts val="1000"/>
              </a:spcBef>
            </a:pPr>
            <a:r>
              <a:rPr lang="pt-BR" sz="3200" dirty="0">
                <a:solidFill>
                  <a:srgbClr val="FFFFFF"/>
                </a:solidFill>
                <a:latin typeface="+mn-lt"/>
              </a:rPr>
              <a:t>cpdi.proplan@ufrpe.br</a:t>
            </a:r>
          </a:p>
          <a:p>
            <a:pPr marL="174625" lvl="0" indent="0">
              <a:lnSpc>
                <a:spcPct val="90000"/>
              </a:lnSpc>
              <a:spcBef>
                <a:spcPts val="1000"/>
              </a:spcBef>
              <a:buClrTx/>
              <a:buSzTx/>
              <a:defRPr/>
            </a:pPr>
            <a:r>
              <a:rPr lang="pt-BR" sz="2400" dirty="0">
                <a:solidFill>
                  <a:srgbClr val="FFFFFF"/>
                </a:solidFill>
                <a:latin typeface="+mn-lt"/>
              </a:rPr>
              <a:t> www.proplan.ufrpe.br</a:t>
            </a:r>
            <a:endParaRPr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3570" y="1203598"/>
            <a:ext cx="917704" cy="864096"/>
          </a:xfrm>
          <a:prstGeom prst="rect">
            <a:avLst/>
          </a:prstGeom>
          <a:noFill/>
        </p:spPr>
      </p:pic>
      <p:pic>
        <p:nvPicPr>
          <p:cNvPr id="6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2.proplan.ufrpe.br/sites/ww2.proplan.ufrpe.br/files/guia_2.PNG">
            <a:hlinkClick r:id="rId6"/>
            <a:extLst>
              <a:ext uri="{FF2B5EF4-FFF2-40B4-BE49-F238E27FC236}">
                <a16:creationId xmlns:a16="http://schemas.microsoft.com/office/drawing/2014/main" xmlns="" id="{3EDC6778-3C83-4FF2-999E-5D661727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779662"/>
            <a:ext cx="1660419" cy="237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 idx="4294967295"/>
          </p:nvPr>
        </p:nvSpPr>
        <p:spPr>
          <a:xfrm>
            <a:off x="387474" y="366857"/>
            <a:ext cx="6272758" cy="54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24057"/>
                </a:solidFill>
              </a:rPr>
              <a:t>Processo de Planejamento</a:t>
            </a:r>
            <a:endParaRPr dirty="0">
              <a:solidFill>
                <a:srgbClr val="124057"/>
              </a:solidFill>
            </a:endParaRPr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357304"/>
            <a:ext cx="695483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1619672" y="3507854"/>
            <a:ext cx="597666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293112" y="1643056"/>
            <a:ext cx="4850888" cy="30003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A importância do monitoramento e avaliação</a:t>
            </a:r>
            <a:br>
              <a:rPr lang="en" sz="4000" dirty="0" smtClean="0"/>
            </a:br>
            <a:endParaRPr lang="en" sz="4000" dirty="0">
              <a:solidFill>
                <a:srgbClr val="94BF6E"/>
              </a:solidFill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Identidade Organizacional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42910" y="1357304"/>
            <a:ext cx="7715304" cy="200026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pt-BR" sz="4000" dirty="0" smtClean="0">
                <a:solidFill>
                  <a:schemeClr val="bg1"/>
                </a:solidFill>
              </a:rPr>
              <a:t>O acompanhamento do planejamento visa a correção tempestiva de eventuais problemas identificados. O processo de planejamento deve ser dotado de flexibilidade para adaptar-se de acordo com as necessidades.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714348" y="3000378"/>
            <a:ext cx="150019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14348" y="4071948"/>
            <a:ext cx="928694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214296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Ciclo PDCA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3504" y="1000114"/>
            <a:ext cx="3473918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571472" y="1071552"/>
            <a:ext cx="41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</a:t>
            </a:r>
            <a:r>
              <a:rPr lang="pt-BR" b="1" dirty="0" smtClean="0"/>
              <a:t>Ciclo PDCA</a:t>
            </a:r>
            <a:r>
              <a:rPr lang="pt-BR" dirty="0" smtClean="0"/>
              <a:t> é uma ferramenta de gestão criada para promover a melhoria contínua dos processos. São 4 fases que compõem o ciclo:</a:t>
            </a:r>
          </a:p>
          <a:p>
            <a:endParaRPr lang="pt-BR" dirty="0" smtClean="0"/>
          </a:p>
          <a:p>
            <a:r>
              <a:rPr lang="pt-BR" b="1" dirty="0" err="1" smtClean="0"/>
              <a:t>Plan</a:t>
            </a:r>
            <a:r>
              <a:rPr lang="pt-BR" b="1" dirty="0" smtClean="0"/>
              <a:t> — Planejar</a:t>
            </a:r>
          </a:p>
          <a:p>
            <a:endParaRPr lang="pt-BR" dirty="0" smtClean="0"/>
          </a:p>
          <a:p>
            <a:r>
              <a:rPr lang="pt-BR" b="1" dirty="0" smtClean="0"/>
              <a:t>Do — Fazer</a:t>
            </a:r>
          </a:p>
          <a:p>
            <a:endParaRPr lang="pt-BR" dirty="0" smtClean="0"/>
          </a:p>
          <a:p>
            <a:r>
              <a:rPr lang="pt-BR" b="1" dirty="0" err="1" smtClean="0"/>
              <a:t>Check</a:t>
            </a:r>
            <a:r>
              <a:rPr lang="pt-BR" b="1" dirty="0" smtClean="0"/>
              <a:t> — Verificar</a:t>
            </a:r>
          </a:p>
          <a:p>
            <a:r>
              <a:rPr lang="pt-BR" dirty="0" smtClean="0"/>
              <a:t>análise e verificação dos resultados alcançados. O monitoramento pode ser durante o processo de execução e/ou após a conclusão. </a:t>
            </a:r>
          </a:p>
          <a:p>
            <a:endParaRPr lang="pt-BR" dirty="0" smtClean="0"/>
          </a:p>
          <a:p>
            <a:r>
              <a:rPr lang="pt-BR" b="1" dirty="0" err="1" smtClean="0"/>
              <a:t>Act</a:t>
            </a:r>
            <a:r>
              <a:rPr lang="pt-BR" b="1" dirty="0" smtClean="0"/>
              <a:t> — Agir</a:t>
            </a:r>
          </a:p>
          <a:p>
            <a:r>
              <a:rPr lang="pt-BR" dirty="0" smtClean="0"/>
              <a:t>Tomar as medidas e as soluções corretivas, conforme os dados analisados. 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571472" y="4071948"/>
            <a:ext cx="642942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643174" y="1142990"/>
            <a:ext cx="928694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785786" y="1142990"/>
            <a:ext cx="150019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4286248" y="3571882"/>
            <a:ext cx="928694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571472" y="3786196"/>
            <a:ext cx="7715304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429124" y="2143122"/>
            <a:ext cx="1857388" cy="714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 idx="4294967295"/>
          </p:nvPr>
        </p:nvSpPr>
        <p:spPr>
          <a:xfrm>
            <a:off x="387474" y="366857"/>
            <a:ext cx="6272758" cy="54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rgbClr val="124057"/>
                </a:solidFill>
              </a:rPr>
              <a:t>Monitoramento e Avaliação</a:t>
            </a:r>
            <a:endParaRPr dirty="0">
              <a:solidFill>
                <a:srgbClr val="124057"/>
              </a:solidFill>
            </a:endParaRPr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1" name="Espaço Reservado para Conteúdo 2"/>
          <p:cNvSpPr txBox="1">
            <a:spLocks/>
          </p:cNvSpPr>
          <p:nvPr/>
        </p:nvSpPr>
        <p:spPr>
          <a:xfrm>
            <a:off x="485804" y="928676"/>
            <a:ext cx="8086724" cy="3929090"/>
          </a:xfrm>
          <a:prstGeom prst="rect">
            <a:avLst/>
          </a:prstGeom>
        </p:spPr>
        <p:txBody>
          <a:bodyPr/>
          <a:lstStyle/>
          <a:p>
            <a:r>
              <a:rPr lang="pt-BR" sz="1600" b="1" dirty="0" smtClean="0">
                <a:solidFill>
                  <a:schemeClr val="tx1"/>
                </a:solidFill>
              </a:rPr>
              <a:t>O monitoramento e a avaliação são atividades que permitem identificar as causas de sucesso ou fracasso e realizar ajustes para desenhar melhores políticas públicas. </a:t>
            </a:r>
          </a:p>
          <a:p>
            <a:pPr>
              <a:buNone/>
            </a:pP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b="1" dirty="0" smtClean="0">
                <a:solidFill>
                  <a:schemeClr val="tx1"/>
                </a:solidFill>
              </a:rPr>
              <a:t>Especificamente, o monitoramento </a:t>
            </a:r>
            <a:r>
              <a:rPr lang="pt-BR" sz="1600" dirty="0" smtClean="0"/>
              <a:t>é um processo contínuo de observação do que está sendo feito e alcançado e comparação dessas observações com os planos e metas estratégicas  - como os recursos são alocados nas atividades, quais resultados isso gera (</a:t>
            </a:r>
            <a:r>
              <a:rPr lang="pt-BR" sz="1600" dirty="0" err="1" smtClean="0"/>
              <a:t>infraestrutura</a:t>
            </a:r>
            <a:r>
              <a:rPr lang="pt-BR" sz="1600" dirty="0" smtClean="0"/>
              <a:t>, serviços) e em que medida os resultados e impactos desejados são alcançados. </a:t>
            </a:r>
          </a:p>
          <a:p>
            <a:pPr>
              <a:buNone/>
            </a:pPr>
            <a:endParaRPr lang="pt-BR" sz="1600" dirty="0" smtClean="0"/>
          </a:p>
          <a:p>
            <a:pPr>
              <a:buNone/>
            </a:pPr>
            <a:r>
              <a:rPr lang="pt-BR" sz="1600" dirty="0" smtClean="0"/>
              <a:t>O monitoramento da estratégia deve ser articulado com os processos de </a:t>
            </a:r>
            <a:br>
              <a:rPr lang="pt-BR" sz="1600" dirty="0" smtClean="0"/>
            </a:br>
            <a:r>
              <a:rPr lang="pt-BR" sz="1600" dirty="0" smtClean="0"/>
              <a:t>monitoramento do orçamento, de avaliação e revisão da estratégia e de prestação de </a:t>
            </a:r>
            <a:r>
              <a:rPr lang="pt-BR" sz="1600" smtClean="0"/>
              <a:t>contas</a:t>
            </a:r>
            <a:r>
              <a:rPr lang="pt-BR" sz="1600" smtClean="0"/>
              <a:t>.</a:t>
            </a:r>
          </a:p>
          <a:p>
            <a:pPr>
              <a:buNone/>
            </a:pPr>
            <a:endParaRPr lang="pt-BR" sz="1600" smtClean="0"/>
          </a:p>
          <a:p>
            <a:r>
              <a:rPr lang="pt-BR" sz="1600" b="1" smtClean="0">
                <a:solidFill>
                  <a:schemeClr val="tx1"/>
                </a:solidFill>
              </a:rPr>
              <a:t>A avaliação da estratégia </a:t>
            </a:r>
            <a:r>
              <a:rPr lang="pt-BR" sz="1600" smtClean="0"/>
              <a:t>tem o objetivo de </a:t>
            </a:r>
            <a:r>
              <a:rPr lang="pt-BR" sz="1600" b="1" smtClean="0">
                <a:solidFill>
                  <a:schemeClr val="tx1"/>
                </a:solidFill>
              </a:rPr>
              <a:t>revisar</a:t>
            </a:r>
            <a:r>
              <a:rPr lang="pt-BR" sz="1600" b="1" smtClean="0">
                <a:solidFill>
                  <a:schemeClr val="tx1"/>
                </a:solidFill>
              </a:rPr>
              <a:t>, ajustar, atualizar, publicar </a:t>
            </a:r>
            <a:r>
              <a:rPr lang="pt-BR" sz="1600" b="1" smtClean="0">
                <a:solidFill>
                  <a:schemeClr val="tx1"/>
                </a:solidFill>
              </a:rPr>
              <a:t>e </a:t>
            </a:r>
            <a:r>
              <a:rPr lang="pt-BR" sz="1600" b="1" smtClean="0">
                <a:solidFill>
                  <a:schemeClr val="tx1"/>
                </a:solidFill>
              </a:rPr>
              <a:t>comunicar.</a:t>
            </a:r>
            <a:endParaRPr lang="pt-BR" sz="1600" smtClean="0"/>
          </a:p>
          <a:p>
            <a:pPr>
              <a:buNone/>
            </a:pPr>
            <a:endParaRPr lang="pt-BR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000628" y="4786328"/>
            <a:ext cx="4086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Técnico de Gestão Estratégica (Brasil, 2020)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293112" y="1643056"/>
            <a:ext cx="4850888" cy="30003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i="1" dirty="0" smtClean="0">
                <a:solidFill>
                  <a:schemeClr val="tx1"/>
                </a:solidFill>
              </a:rPr>
              <a:t>Como monitorar</a:t>
            </a:r>
            <a:br>
              <a:rPr lang="pt-BR" sz="4000" i="1" dirty="0" smtClean="0">
                <a:solidFill>
                  <a:schemeClr val="tx1"/>
                </a:solidFill>
              </a:rPr>
            </a:br>
            <a:r>
              <a:rPr lang="en" sz="4000" dirty="0" smtClean="0"/>
              <a:t/>
            </a:r>
            <a:br>
              <a:rPr lang="en" sz="4000" dirty="0" smtClean="0"/>
            </a:br>
            <a:endParaRPr lang="en" sz="4000" dirty="0">
              <a:solidFill>
                <a:srgbClr val="94BF6E"/>
              </a:solidFill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pt-BR"/>
          </a:p>
        </p:txBody>
      </p:sp>
      <p:sp>
        <p:nvSpPr>
          <p:cNvPr id="3" name="Google Shape;265;p25"/>
          <p:cNvSpPr txBox="1">
            <a:spLocks/>
          </p:cNvSpPr>
          <p:nvPr/>
        </p:nvSpPr>
        <p:spPr>
          <a:xfrm>
            <a:off x="387474" y="366857"/>
            <a:ext cx="6272758" cy="54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24057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Processo de Monitoramento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124057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3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4" name="Pentágono 13"/>
          <p:cNvSpPr/>
          <p:nvPr/>
        </p:nvSpPr>
        <p:spPr>
          <a:xfrm>
            <a:off x="785786" y="2714626"/>
            <a:ext cx="2214578" cy="12858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Missão, Visão e Valores</a:t>
            </a:r>
            <a:endParaRPr lang="pt-BR" dirty="0"/>
          </a:p>
        </p:txBody>
      </p:sp>
      <p:sp>
        <p:nvSpPr>
          <p:cNvPr id="15" name="Divisa 14"/>
          <p:cNvSpPr/>
          <p:nvPr/>
        </p:nvSpPr>
        <p:spPr>
          <a:xfrm>
            <a:off x="2786050" y="2714626"/>
            <a:ext cx="2357454" cy="12858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428992" y="3071816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Objetivos Estratégicos</a:t>
            </a:r>
          </a:p>
          <a:p>
            <a:endParaRPr lang="pt-BR" dirty="0"/>
          </a:p>
        </p:txBody>
      </p:sp>
      <p:sp>
        <p:nvSpPr>
          <p:cNvPr id="17" name="Elipse 16"/>
          <p:cNvSpPr/>
          <p:nvPr/>
        </p:nvSpPr>
        <p:spPr>
          <a:xfrm>
            <a:off x="5214942" y="1785932"/>
            <a:ext cx="3071834" cy="3071834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214942" y="3047532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Plano de Ações e Iniciativas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929322" y="1785932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Acompanhamento Periódico (períodos mais curtos)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000892" y="2976094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Retrospectiva (final do ciclo)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143636" y="4143386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Avaliação e Revisão do Plano de Ação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2" name="Seta para a direita 21"/>
          <p:cNvSpPr/>
          <p:nvPr/>
        </p:nvSpPr>
        <p:spPr>
          <a:xfrm rot="18989019">
            <a:off x="5638824" y="2596182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 rot="3600000">
            <a:off x="7165132" y="255132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 rot="13753831">
            <a:off x="5791224" y="3833201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 rot="7135985">
            <a:off x="7317532" y="3788345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angulado 25"/>
          <p:cNvCxnSpPr>
            <a:endCxn id="14" idx="2"/>
          </p:cNvCxnSpPr>
          <p:nvPr/>
        </p:nvCxnSpPr>
        <p:spPr>
          <a:xfrm rot="10800000">
            <a:off x="1571604" y="4000510"/>
            <a:ext cx="5214974" cy="928694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26"/>
          <p:cNvCxnSpPr>
            <a:stCxn id="17" idx="3"/>
            <a:endCxn id="15" idx="2"/>
          </p:cNvCxnSpPr>
          <p:nvPr/>
        </p:nvCxnSpPr>
        <p:spPr>
          <a:xfrm rot="5400000" flipH="1">
            <a:off x="4450355" y="3193461"/>
            <a:ext cx="407397" cy="2021496"/>
          </a:xfrm>
          <a:prstGeom prst="bentConnector3">
            <a:avLst>
              <a:gd name="adj1" fmla="val 911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642911" y="1071552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etapa de monitoramento pode ser feita durante a execução, averiguando se as ações estão sendo feitas  corretamente, e/ou após a conclusão.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33626</TotalTime>
  <Words>872</Words>
  <Application>Microsoft Office PowerPoint</Application>
  <PresentationFormat>Apresentação na tela (16:9)</PresentationFormat>
  <Paragraphs>148</Paragraphs>
  <Slides>24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Roboto Slab</vt:lpstr>
      <vt:lpstr>Sarala</vt:lpstr>
      <vt:lpstr>Work Sans ExtraBold</vt:lpstr>
      <vt:lpstr>Nixie One</vt:lpstr>
      <vt:lpstr>Warwick template</vt:lpstr>
      <vt:lpstr>Planejamento Estratégico Acompanhamento e Monitoramento  </vt:lpstr>
      <vt:lpstr>Agenda</vt:lpstr>
      <vt:lpstr>Processo de Planejamento</vt:lpstr>
      <vt:lpstr>A importância do monitoramento e avaliação </vt:lpstr>
      <vt:lpstr>Slide 5</vt:lpstr>
      <vt:lpstr>Slide 6</vt:lpstr>
      <vt:lpstr>Monitoramento e Avaliação</vt:lpstr>
      <vt:lpstr>Como monitorar  </vt:lpstr>
      <vt:lpstr>Slide 9</vt:lpstr>
      <vt:lpstr>Processo de Monitoramento</vt:lpstr>
      <vt:lpstr>Exemplos de ferramentas de monitoramento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Dicas para comunicar os resultados 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Joana</dc:creator>
  <cp:lastModifiedBy>Roger</cp:lastModifiedBy>
  <cp:revision>1248</cp:revision>
  <dcterms:modified xsi:type="dcterms:W3CDTF">2022-02-16T23:59:02Z</dcterms:modified>
</cp:coreProperties>
</file>